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73" r:id="rId4"/>
    <p:sldId id="259" r:id="rId5"/>
    <p:sldId id="285" r:id="rId6"/>
    <p:sldId id="286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5" r:id="rId16"/>
    <p:sldId id="274" r:id="rId17"/>
    <p:sldId id="284" r:id="rId18"/>
    <p:sldId id="278" r:id="rId19"/>
    <p:sldId id="277" r:id="rId20"/>
    <p:sldId id="276" r:id="rId21"/>
    <p:sldId id="280" r:id="rId22"/>
    <p:sldId id="281" r:id="rId23"/>
    <p:sldId id="279" r:id="rId24"/>
    <p:sldId id="282" r:id="rId25"/>
    <p:sldId id="283" r:id="rId2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FF"/>
    <a:srgbClr val="B4DE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305" autoAdjust="0"/>
  </p:normalViewPr>
  <p:slideViewPr>
    <p:cSldViewPr>
      <p:cViewPr varScale="1">
        <p:scale>
          <a:sx n="60" d="100"/>
          <a:sy n="60" d="100"/>
        </p:scale>
        <p:origin x="168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47F67-37CA-4185-86E1-EA583199BF0C}" type="datetimeFigureOut">
              <a:rPr lang="hu-HU" smtClean="0"/>
              <a:pPr/>
              <a:t>2016.12.05.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8E5E4-3E90-478E-B326-EC0F0C89DEF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5110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u-HU" altLang="hu-HU" dirty="0" err="1" smtClean="0"/>
              <a:t>Hello-Bello</a:t>
            </a:r>
            <a:r>
              <a:rPr lang="hu-HU" altLang="hu-HU" dirty="0" smtClean="0"/>
              <a:t>!</a:t>
            </a:r>
            <a:r>
              <a:rPr lang="hu-HU" altLang="hu-HU" baseline="0" dirty="0" smtClean="0"/>
              <a:t> </a:t>
            </a:r>
            <a:r>
              <a:rPr lang="hu-HU" altLang="hu-HU" baseline="0" dirty="0" smtClean="0">
                <a:sym typeface="Wingdings" panose="05000000000000000000" pitchFamily="2" charset="2"/>
              </a:rPr>
              <a:t></a:t>
            </a:r>
            <a:endParaRPr lang="hu-HU" altLang="hu-HU" dirty="0" smtClean="0"/>
          </a:p>
        </p:txBody>
      </p:sp>
      <p:sp>
        <p:nvSpPr>
          <p:cNvPr id="2970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81E021D-F6DD-407A-AC89-97C077DE363C}" type="slidenum">
              <a:rPr lang="hu-HU" altLang="hu-HU" smtClean="0"/>
              <a:pPr/>
              <a:t>1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112084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altLang="hu-HU" dirty="0" smtClean="0"/>
          </a:p>
        </p:txBody>
      </p:sp>
      <p:sp>
        <p:nvSpPr>
          <p:cNvPr id="40964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C81A499-FCE9-4B7C-B451-D99C4A371E6D}" type="slidenum">
              <a:rPr lang="hu-HU" altLang="hu-HU" smtClean="0"/>
              <a:pPr/>
              <a:t>10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697586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 smtClean="0"/>
              <a:t>Lúdtalp</a:t>
            </a:r>
            <a:r>
              <a:rPr lang="hu-HU" altLang="hu-HU" baseline="0" dirty="0" smtClean="0"/>
              <a:t> és gerincferdülés csak annyiban kizáró ok, amennyiben ez nagyon nagy mértékű.</a:t>
            </a:r>
            <a:endParaRPr lang="hu-HU" altLang="hu-HU" dirty="0" smtClean="0"/>
          </a:p>
        </p:txBody>
      </p:sp>
      <p:sp>
        <p:nvSpPr>
          <p:cNvPr id="4198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FBC7800-A3EB-4EAA-9F1E-4E2AA3397F77}" type="slidenum">
              <a:rPr lang="hu-HU" altLang="hu-HU" smtClean="0"/>
              <a:pPr/>
              <a:t>11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649678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altLang="hu-HU" dirty="0" smtClean="0"/>
          </a:p>
        </p:txBody>
      </p:sp>
      <p:sp>
        <p:nvSpPr>
          <p:cNvPr id="43012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8A2771F-BB05-4F0B-9CEC-CCE46F7C325F}" type="slidenum">
              <a:rPr lang="hu-HU" altLang="hu-HU" smtClean="0"/>
              <a:pPr/>
              <a:t>12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476482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dirty="0" smtClean="0"/>
              <a:t>Minden</a:t>
            </a:r>
            <a:r>
              <a:rPr lang="hu-HU" altLang="hu-HU" baseline="0" dirty="0" smtClean="0"/>
              <a:t> évben sor kerül harcászati és lőgyakorlatra. 1. év végén 2 hetes túlélés. 2. év végén specializáció választás. 3. évben 2 hetes gyakorlat csapathoz kihelyezve leendő munkakör megismerése. 4. év szakdolgozat és államvizsga, 4 hét csapatgyakorlat gyakorlati vizsgával zárul. Augusztus 20. tisztavatás, innentől kerülnek ki alakulathoz a végzős hallgatók.</a:t>
            </a:r>
            <a:endParaRPr lang="hu-HU" altLang="hu-HU" dirty="0" smtClean="0"/>
          </a:p>
        </p:txBody>
      </p:sp>
      <p:sp>
        <p:nvSpPr>
          <p:cNvPr id="4710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945D74B-A4DF-4A84-A42F-C41C4988DC16}" type="slidenum">
              <a:rPr lang="hu-HU" altLang="hu-HU" smtClean="0"/>
              <a:pPr/>
              <a:t>13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03743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dirty="0" smtClean="0"/>
          </a:p>
        </p:txBody>
      </p:sp>
      <p:sp>
        <p:nvSpPr>
          <p:cNvPr id="48132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8F4A484-FD6E-488C-ABAF-B30D994FE9CE}" type="slidenum">
              <a:rPr lang="hu-HU" altLang="hu-HU" smtClean="0"/>
              <a:pPr/>
              <a:t>14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259742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dirty="0" smtClean="0"/>
              <a:t>JELENLEG! Tervezőasztalon</a:t>
            </a:r>
            <a:r>
              <a:rPr lang="hu-HU" altLang="hu-HU" baseline="0" dirty="0" smtClean="0"/>
              <a:t> </a:t>
            </a:r>
            <a:r>
              <a:rPr lang="hu-HU" altLang="hu-HU" baseline="0" dirty="0" err="1" smtClean="0"/>
              <a:t>vannnak</a:t>
            </a:r>
            <a:r>
              <a:rPr lang="hu-HU" altLang="hu-HU" baseline="0" dirty="0" smtClean="0"/>
              <a:t> már a Ludovika Campusra való beköltözés feltételei. Várhatóan 2018-2019.</a:t>
            </a:r>
            <a:endParaRPr lang="hu-HU" altLang="hu-HU" dirty="0" smtClean="0"/>
          </a:p>
        </p:txBody>
      </p:sp>
      <p:sp>
        <p:nvSpPr>
          <p:cNvPr id="49156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09C51E0-4A4A-43B4-9E70-338FF7294602}" type="slidenum">
              <a:rPr lang="hu-HU" altLang="hu-HU"/>
              <a:pPr/>
              <a:t>15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11520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Igazából</a:t>
            </a:r>
            <a:r>
              <a:rPr lang="hu-HU" baseline="0" dirty="0" smtClean="0"/>
              <a:t> van minden, csak boltba kell kijárni.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8E5E4-3E90-478E-B326-EC0F0C89DEF7}" type="slidenum">
              <a:rPr lang="hu-HU" smtClean="0"/>
              <a:pPr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05790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8E5E4-3E90-478E-B326-EC0F0C89DEF7}" type="slidenum">
              <a:rPr lang="hu-HU" smtClean="0"/>
              <a:pPr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24403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8E5E4-3E90-478E-B326-EC0F0C89DEF7}" type="slidenum">
              <a:rPr lang="hu-HU" smtClean="0"/>
              <a:pPr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87613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dirty="0" smtClean="0"/>
              <a:t>Na persze „Internet</a:t>
            </a:r>
            <a:r>
              <a:rPr lang="hu-HU" altLang="hu-HU" dirty="0" smtClean="0"/>
              <a:t>”….</a:t>
            </a:r>
            <a:endParaRPr lang="hu-HU" altLang="hu-HU" dirty="0" smtClean="0"/>
          </a:p>
        </p:txBody>
      </p:sp>
      <p:sp>
        <p:nvSpPr>
          <p:cNvPr id="51204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D82F1B9-6A9A-4819-A43D-3625D8B96B69}" type="slidenum">
              <a:rPr lang="hu-HU" altLang="hu-HU"/>
              <a:pPr/>
              <a:t>19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01090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 smtClean="0"/>
              <a:t>„A Egyetem” négy</a:t>
            </a:r>
            <a:r>
              <a:rPr lang="hu-HU" altLang="hu-HU" baseline="0" dirty="0" smtClean="0"/>
              <a:t> karból tevődök össze.</a:t>
            </a:r>
            <a:r>
              <a:rPr lang="hu-HU" altLang="hu-HU" dirty="0" smtClean="0"/>
              <a:t> </a:t>
            </a:r>
            <a:r>
              <a:rPr lang="hu-HU" dirty="0" smtClean="0"/>
              <a:t>A Nemzeti Közszolgálati Egyetem 2012. január 1-jén</a:t>
            </a:r>
            <a:r>
              <a:rPr lang="hu-HU" baseline="0" dirty="0" smtClean="0"/>
              <a:t> alakult meg. Kezdetben három Kar, majd a legfiatalabb kar az NETK 2015. február 1-jén alakult meg.</a:t>
            </a:r>
            <a:endParaRPr lang="hu-HU" dirty="0" smtClean="0"/>
          </a:p>
        </p:txBody>
      </p:sp>
      <p:sp>
        <p:nvSpPr>
          <p:cNvPr id="30724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0311EFC-9006-4921-9302-16F943F2E36B}" type="slidenum">
              <a:rPr lang="hu-HU" altLang="hu-HU" smtClean="0"/>
              <a:pPr/>
              <a:t>2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1305326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dirty="0" err="1" smtClean="0"/>
              <a:t>Hohenfels</a:t>
            </a:r>
            <a:r>
              <a:rPr lang="hu-HU" altLang="hu-HU" baseline="0" dirty="0" smtClean="0"/>
              <a:t> nemzetközi katonai gyakorlat. Jó lehetőség más katonai kultúrákat megismerni, nyelvgyakorlási lehetőség is egyben.</a:t>
            </a:r>
          </a:p>
          <a:p>
            <a:r>
              <a:rPr lang="hu-HU" altLang="hu-HU" baseline="0" dirty="0" smtClean="0"/>
              <a:t>Kőkemény napirend, a maga előnyeivel és hátrányaival.</a:t>
            </a:r>
          </a:p>
          <a:p>
            <a:r>
              <a:rPr lang="hu-HU" altLang="hu-HU" baseline="0" dirty="0" smtClean="0"/>
              <a:t>Tiszti értékek: képzelj el egy vezetőt, akire fel tudsz nézni és írd le a tulajdonságait. </a:t>
            </a:r>
            <a:r>
              <a:rPr lang="hu-HU" altLang="hu-HU" baseline="0" dirty="0" smtClean="0">
                <a:sym typeface="Wingdings" panose="05000000000000000000" pitchFamily="2" charset="2"/>
              </a:rPr>
              <a:t></a:t>
            </a:r>
          </a:p>
          <a:p>
            <a:r>
              <a:rPr lang="hu-HU" altLang="hu-HU" baseline="0" dirty="0" smtClean="0">
                <a:sym typeface="Wingdings" panose="05000000000000000000" pitchFamily="2" charset="2"/>
              </a:rPr>
              <a:t>II. Évben </a:t>
            </a:r>
            <a:r>
              <a:rPr lang="hu-HU" altLang="hu-HU" baseline="0" dirty="0" err="1" smtClean="0">
                <a:sym typeface="Wingdings" panose="05000000000000000000" pitchFamily="2" charset="2"/>
              </a:rPr>
              <a:t>rajpk</a:t>
            </a:r>
            <a:r>
              <a:rPr lang="hu-HU" altLang="hu-HU" baseline="0" dirty="0" smtClean="0">
                <a:sym typeface="Wingdings" panose="05000000000000000000" pitchFamily="2" charset="2"/>
              </a:rPr>
              <a:t>, III. évben </a:t>
            </a:r>
            <a:r>
              <a:rPr lang="hu-HU" altLang="hu-HU" baseline="0" dirty="0" err="1" smtClean="0">
                <a:sym typeface="Wingdings" panose="05000000000000000000" pitchFamily="2" charset="2"/>
              </a:rPr>
              <a:t>szakaszpk</a:t>
            </a:r>
            <a:r>
              <a:rPr lang="hu-HU" altLang="hu-HU" baseline="0" dirty="0" smtClean="0">
                <a:sym typeface="Wingdings" panose="05000000000000000000" pitchFamily="2" charset="2"/>
              </a:rPr>
              <a:t>. IV. évben </a:t>
            </a:r>
            <a:r>
              <a:rPr lang="hu-HU" altLang="hu-HU" baseline="0" dirty="0" err="1" smtClean="0">
                <a:sym typeface="Wingdings" panose="05000000000000000000" pitchFamily="2" charset="2"/>
              </a:rPr>
              <a:t>századpk</a:t>
            </a:r>
            <a:r>
              <a:rPr lang="hu-HU" altLang="hu-HU" baseline="0" dirty="0" smtClean="0">
                <a:sym typeface="Wingdings" panose="05000000000000000000" pitchFamily="2" charset="2"/>
              </a:rPr>
              <a:t>. is lehetsz.</a:t>
            </a:r>
          </a:p>
          <a:p>
            <a:endParaRPr lang="hu-HU" altLang="hu-HU" dirty="0" smtClean="0"/>
          </a:p>
        </p:txBody>
      </p:sp>
      <p:sp>
        <p:nvSpPr>
          <p:cNvPr id="5018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BDC8343-2F24-49A8-96E0-F1F64F7C1D23}" type="slidenum">
              <a:rPr lang="hu-HU" altLang="hu-HU"/>
              <a:pPr/>
              <a:t>20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66127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8E5E4-3E90-478E-B326-EC0F0C89DEF7}" type="slidenum">
              <a:rPr lang="hu-HU" smtClean="0"/>
              <a:pPr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12611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8E5E4-3E90-478E-B326-EC0F0C89DEF7}" type="slidenum">
              <a:rPr lang="hu-HU" smtClean="0"/>
              <a:pPr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0041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8E5E4-3E90-478E-B326-EC0F0C89DEF7}" type="slidenum">
              <a:rPr lang="hu-HU" smtClean="0"/>
              <a:pPr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53866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8E5E4-3E90-478E-B326-EC0F0C89DEF7}" type="slidenum">
              <a:rPr lang="hu-HU" smtClean="0"/>
              <a:pPr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8436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Hadtudományi és Honvédtisztképző</a:t>
            </a:r>
            <a:r>
              <a:rPr lang="hu-HU" baseline="0" dirty="0" smtClean="0"/>
              <a:t> Karon folyik a jövő tisztjeinek képzése, illetve a jelen tisztjeinek továbbképzése, mind akár Mesterképzés vagy Nyelvi képzés.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8E5E4-3E90-478E-B326-EC0F0C89DEF7}" type="slidenum">
              <a:rPr lang="hu-HU" smtClean="0"/>
              <a:pPr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834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 smtClean="0"/>
              <a:t>Régebben</a:t>
            </a:r>
            <a:r>
              <a:rPr lang="hu-HU" altLang="hu-HU" baseline="0" dirty="0" smtClean="0"/>
              <a:t> volt civil képzés, azonban a </a:t>
            </a:r>
            <a:r>
              <a:rPr lang="hu-HU" altLang="hu-HU" baseline="0" dirty="0" err="1" smtClean="0"/>
              <a:t>HHK-n</a:t>
            </a:r>
            <a:r>
              <a:rPr lang="hu-HU" altLang="hu-HU" baseline="0" dirty="0" smtClean="0"/>
              <a:t> már csak „egyenruhás” képzés folyik, ezek pedig a fentebb említettek.</a:t>
            </a:r>
            <a:endParaRPr lang="hu-HU" altLang="hu-HU" dirty="0" smtClean="0"/>
          </a:p>
        </p:txBody>
      </p:sp>
      <p:sp>
        <p:nvSpPr>
          <p:cNvPr id="37892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1C352D-F82E-4003-BB35-48191B27791A}" type="slidenum">
              <a:rPr lang="hu-HU" altLang="hu-HU" smtClean="0"/>
              <a:pPr/>
              <a:t>4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866214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dirty="0" smtClean="0"/>
              <a:t>Harckocsizó</a:t>
            </a:r>
            <a:r>
              <a:rPr lang="hu-HU" altLang="hu-HU" baseline="0" dirty="0" smtClean="0"/>
              <a:t> necces, de csodák léteznek…katonai vezetőn elég sok a kérdőjel, mind a műszakiak mind pedig a tüzérek körül, azonban lövész, felderítő, LÉRAK biztosan indul.</a:t>
            </a:r>
          </a:p>
        </p:txBody>
      </p:sp>
      <p:sp>
        <p:nvSpPr>
          <p:cNvPr id="44036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71EBD6A-AEAF-4097-8A3B-EDF4C955BCA8}" type="slidenum">
              <a:rPr lang="hu-HU" altLang="hu-HU" smtClean="0"/>
              <a:pPr/>
              <a:t>5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781758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dirty="0" smtClean="0"/>
              <a:t>Pénzügy specializáció</a:t>
            </a:r>
            <a:r>
              <a:rPr lang="hu-HU" altLang="hu-HU" baseline="0" dirty="0" smtClean="0"/>
              <a:t> kérdőjeles!!!</a:t>
            </a:r>
            <a:endParaRPr lang="hu-HU" altLang="hu-HU" dirty="0" smtClean="0"/>
          </a:p>
        </p:txBody>
      </p:sp>
      <p:sp>
        <p:nvSpPr>
          <p:cNvPr id="4506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C1F4F36-07F3-428C-BADD-A3AC9AFE0C99}" type="slidenum">
              <a:rPr lang="hu-HU" altLang="hu-HU" smtClean="0"/>
              <a:pPr/>
              <a:t>6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901069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dirty="0" smtClean="0"/>
              <a:t>Több mint valószínű, hogy minden meghirdetett</a:t>
            </a:r>
            <a:r>
              <a:rPr lang="hu-HU" altLang="hu-HU" baseline="0" dirty="0" smtClean="0"/>
              <a:t> specializáció indul!</a:t>
            </a:r>
            <a:endParaRPr lang="hu-HU" altLang="hu-HU" dirty="0" smtClean="0"/>
          </a:p>
        </p:txBody>
      </p:sp>
      <p:sp>
        <p:nvSpPr>
          <p:cNvPr id="46084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F4BAED8-22D8-4BC9-B34F-5C9802D56172}" type="slidenum">
              <a:rPr lang="hu-HU" altLang="hu-HU" smtClean="0"/>
              <a:pPr/>
              <a:t>7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977667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 smtClean="0"/>
              <a:t>A két választott számít.</a:t>
            </a:r>
            <a:r>
              <a:rPr lang="hu-HU" altLang="hu-HU" baseline="0" dirty="0" smtClean="0"/>
              <a:t> Plusz pontok egyértelműen számítanak.</a:t>
            </a:r>
            <a:endParaRPr lang="hu-HU" altLang="hu-HU" dirty="0" smtClean="0"/>
          </a:p>
        </p:txBody>
      </p:sp>
      <p:sp>
        <p:nvSpPr>
          <p:cNvPr id="38916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2D7C2CD-9ED2-4AE2-80DB-F5BC73AD0659}" type="slidenum">
              <a:rPr lang="hu-HU" altLang="hu-HU" smtClean="0"/>
              <a:pPr/>
              <a:t>8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4218866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altLang="hu-HU" dirty="0" smtClean="0"/>
          </a:p>
        </p:txBody>
      </p:sp>
      <p:sp>
        <p:nvSpPr>
          <p:cNvPr id="3994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561550D-6F98-4F2B-BAA0-3CDE3B94C855}" type="slidenum">
              <a:rPr lang="hu-HU" altLang="hu-HU" smtClean="0"/>
              <a:pPr/>
              <a:t>9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093286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5DCD9-61A0-437B-968D-8F9C33BF9F89}" type="datetimeFigureOut">
              <a:rPr lang="hu-HU" smtClean="0"/>
              <a:pPr/>
              <a:t>2016.12.05.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57ED-6107-475D-B369-F5CF5B2B661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5DCD9-61A0-437B-968D-8F9C33BF9F89}" type="datetimeFigureOut">
              <a:rPr lang="hu-HU" smtClean="0"/>
              <a:pPr/>
              <a:t>2016.12.05.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57ED-6107-475D-B369-F5CF5B2B661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5DCD9-61A0-437B-968D-8F9C33BF9F89}" type="datetimeFigureOut">
              <a:rPr lang="hu-HU" smtClean="0"/>
              <a:pPr/>
              <a:t>2016.12.05.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57ED-6107-475D-B369-F5CF5B2B661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5DCD9-61A0-437B-968D-8F9C33BF9F89}" type="datetimeFigureOut">
              <a:rPr lang="hu-HU" smtClean="0"/>
              <a:pPr/>
              <a:t>2016.12.05.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57ED-6107-475D-B369-F5CF5B2B661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5DCD9-61A0-437B-968D-8F9C33BF9F89}" type="datetimeFigureOut">
              <a:rPr lang="hu-HU" smtClean="0"/>
              <a:pPr/>
              <a:t>2016.12.05.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57ED-6107-475D-B369-F5CF5B2B661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5DCD9-61A0-437B-968D-8F9C33BF9F89}" type="datetimeFigureOut">
              <a:rPr lang="hu-HU" smtClean="0"/>
              <a:pPr/>
              <a:t>2016.12.05.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57ED-6107-475D-B369-F5CF5B2B661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5DCD9-61A0-437B-968D-8F9C33BF9F89}" type="datetimeFigureOut">
              <a:rPr lang="hu-HU" smtClean="0"/>
              <a:pPr/>
              <a:t>2016.12.05.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57ED-6107-475D-B369-F5CF5B2B661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5DCD9-61A0-437B-968D-8F9C33BF9F89}" type="datetimeFigureOut">
              <a:rPr lang="hu-HU" smtClean="0"/>
              <a:pPr/>
              <a:t>2016.12.05.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57ED-6107-475D-B369-F5CF5B2B661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5DCD9-61A0-437B-968D-8F9C33BF9F89}" type="datetimeFigureOut">
              <a:rPr lang="hu-HU" smtClean="0"/>
              <a:pPr/>
              <a:t>2016.12.05.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57ED-6107-475D-B369-F5CF5B2B661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5DCD9-61A0-437B-968D-8F9C33BF9F89}" type="datetimeFigureOut">
              <a:rPr lang="hu-HU" smtClean="0"/>
              <a:pPr/>
              <a:t>2016.12.05.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57ED-6107-475D-B369-F5CF5B2B661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5DCD9-61A0-437B-968D-8F9C33BF9F89}" type="datetimeFigureOut">
              <a:rPr lang="hu-HU" smtClean="0"/>
              <a:pPr/>
              <a:t>2016.12.05.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57ED-6107-475D-B369-F5CF5B2B661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3000">
              <a:srgbClr val="DDEBCF"/>
            </a:gs>
            <a:gs pos="81000">
              <a:srgbClr val="9CB86E"/>
            </a:gs>
            <a:gs pos="100000">
              <a:srgbClr val="B4DE86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5DCD9-61A0-437B-968D-8F9C33BF9F89}" type="datetimeFigureOut">
              <a:rPr lang="hu-HU" smtClean="0"/>
              <a:pPr/>
              <a:t>2016.12.05.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857ED-6107-475D-B369-F5CF5B2B6610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ut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143000" y="4929188"/>
            <a:ext cx="6858000" cy="92392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„Alma Mater” program</a:t>
            </a:r>
          </a:p>
        </p:txBody>
      </p:sp>
      <p:pic>
        <p:nvPicPr>
          <p:cNvPr id="2051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5" y="1000125"/>
            <a:ext cx="3643313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Kép 3" descr="ludovika_1344321697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75" y="857250"/>
            <a:ext cx="2928938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7"/>
          <p:cNvGrpSpPr/>
          <p:nvPr/>
        </p:nvGrpSpPr>
        <p:grpSpPr bwMode="auto">
          <a:xfrm>
            <a:off x="0" y="0"/>
            <a:ext cx="999662" cy="5286365"/>
            <a:chOff x="0" y="0"/>
            <a:chExt cx="1000100" cy="5286364"/>
          </a:xfrm>
          <a:effectLst>
            <a:outerShdw blurRad="292100" dist="12700" dir="2520000" sx="106000" sy="106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Háromszög 18"/>
            <p:cNvSpPr/>
            <p:nvPr/>
          </p:nvSpPr>
          <p:spPr>
            <a:xfrm rot="5400000">
              <a:off x="-535789" y="3750475"/>
              <a:ext cx="2071678" cy="1000100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20" name="Háromszög 19"/>
            <p:cNvSpPr/>
            <p:nvPr/>
          </p:nvSpPr>
          <p:spPr>
            <a:xfrm rot="5400000">
              <a:off x="-535789" y="2178839"/>
              <a:ext cx="2071678" cy="10001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dirty="0">
                <a:solidFill>
                  <a:schemeClr val="bg1"/>
                </a:solidFill>
              </a:endParaRPr>
            </a:p>
          </p:txBody>
        </p:sp>
        <p:sp>
          <p:nvSpPr>
            <p:cNvPr id="21" name="Háromszög 20"/>
            <p:cNvSpPr/>
            <p:nvPr/>
          </p:nvSpPr>
          <p:spPr>
            <a:xfrm rot="5400000">
              <a:off x="-535789" y="535789"/>
              <a:ext cx="2071678" cy="10001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sp>
        <p:nvSpPr>
          <p:cNvPr id="7172" name="Tartalom helye 9"/>
          <p:cNvSpPr>
            <a:spLocks noGrp="1"/>
          </p:cNvSpPr>
          <p:nvPr>
            <p:ph idx="1"/>
          </p:nvPr>
        </p:nvSpPr>
        <p:spPr>
          <a:xfrm>
            <a:off x="1857375" y="1571625"/>
            <a:ext cx="7286625" cy="42862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hu-HU" altLang="hu-HU" sz="2800" smtClean="0">
                <a:cs typeface="Arial" charset="0"/>
              </a:rPr>
              <a:t>Rövidtávú memória vizsgálat</a:t>
            </a:r>
          </a:p>
          <a:p>
            <a:pPr eaLnBrk="1" hangingPunct="1">
              <a:buFont typeface="Arial" charset="0"/>
              <a:buNone/>
            </a:pPr>
            <a:r>
              <a:rPr lang="hu-HU" altLang="hu-HU" sz="2800" smtClean="0">
                <a:cs typeface="Arial" charset="0"/>
              </a:rPr>
              <a:t>Motivációs beszélgetés pszichológussal</a:t>
            </a:r>
          </a:p>
          <a:p>
            <a:pPr eaLnBrk="1" hangingPunct="1">
              <a:buFont typeface="Arial" charset="0"/>
              <a:buNone/>
            </a:pPr>
            <a:r>
              <a:rPr lang="hu-HU" altLang="hu-HU" sz="2800" smtClean="0">
                <a:cs typeface="Arial" charset="0"/>
              </a:rPr>
              <a:t>400 kérdéses személyiség teszt</a:t>
            </a:r>
          </a:p>
          <a:p>
            <a:pPr eaLnBrk="1" hangingPunct="1">
              <a:buFont typeface="Arial" charset="0"/>
              <a:buNone/>
            </a:pPr>
            <a:r>
              <a:rPr lang="hu-HU" altLang="hu-HU" sz="2800" smtClean="0">
                <a:cs typeface="Arial" charset="0"/>
              </a:rPr>
              <a:t>IQ teszt</a:t>
            </a:r>
            <a:br>
              <a:rPr lang="hu-HU" altLang="hu-HU" sz="2800" smtClean="0">
                <a:cs typeface="Arial" charset="0"/>
              </a:rPr>
            </a:br>
            <a:endParaRPr lang="hu-HU" altLang="hu-HU" sz="2800" b="1" smtClean="0"/>
          </a:p>
          <a:p>
            <a:pPr eaLnBrk="1" hangingPunct="1">
              <a:buFont typeface="Arial" charset="0"/>
              <a:buNone/>
            </a:pPr>
            <a:endParaRPr lang="hu-HU" altLang="hu-HU" sz="2800" smtClean="0"/>
          </a:p>
        </p:txBody>
      </p:sp>
      <p:sp>
        <p:nvSpPr>
          <p:cNvPr id="12" name="Cím 8"/>
          <p:cNvSpPr txBox="1">
            <a:spLocks/>
          </p:cNvSpPr>
          <p:nvPr/>
        </p:nvSpPr>
        <p:spPr bwMode="auto">
          <a:xfrm>
            <a:off x="1143000" y="285750"/>
            <a:ext cx="7786688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rmAutofit fontScale="92500"/>
          </a:bodyPr>
          <a:lstStyle/>
          <a:p>
            <a:pPr eaLnBrk="1" hangingPunct="1">
              <a:defRPr/>
            </a:pPr>
            <a:r>
              <a:rPr lang="hu-HU" sz="4400" dirty="0">
                <a:latin typeface="Calibri" pitchFamily="34" charset="0"/>
              </a:rPr>
              <a:t>Pszichológiai alkalmassági vizsgálat</a:t>
            </a:r>
          </a:p>
        </p:txBody>
      </p:sp>
      <p:pic>
        <p:nvPicPr>
          <p:cNvPr id="13317" name="Pictur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88" y="5661025"/>
            <a:ext cx="1147762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Jobbra nyíl 9"/>
          <p:cNvSpPr/>
          <p:nvPr/>
        </p:nvSpPr>
        <p:spPr>
          <a:xfrm>
            <a:off x="1143000" y="1714500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1" name="Jobbra nyíl 10"/>
          <p:cNvSpPr/>
          <p:nvPr/>
        </p:nvSpPr>
        <p:spPr>
          <a:xfrm>
            <a:off x="1143000" y="2286000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3" name="Jobbra nyíl 12"/>
          <p:cNvSpPr/>
          <p:nvPr/>
        </p:nvSpPr>
        <p:spPr>
          <a:xfrm>
            <a:off x="1143000" y="2786063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5" name="Jobbra nyíl 14"/>
          <p:cNvSpPr/>
          <p:nvPr/>
        </p:nvSpPr>
        <p:spPr>
          <a:xfrm>
            <a:off x="1143000" y="3286125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13322" name="Kép 13" descr="IMG_8754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38" y="1928813"/>
            <a:ext cx="8466137" cy="5643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uild="p"/>
      <p:bldP spid="12" grpId="0" autoUpdateAnimBg="0"/>
      <p:bldP spid="10" grpId="0" animBg="1"/>
      <p:bldP spid="11" grpId="0" animBg="1"/>
      <p:bldP spid="1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7"/>
          <p:cNvGrpSpPr/>
          <p:nvPr/>
        </p:nvGrpSpPr>
        <p:grpSpPr bwMode="auto">
          <a:xfrm>
            <a:off x="0" y="0"/>
            <a:ext cx="999662" cy="5286365"/>
            <a:chOff x="0" y="0"/>
            <a:chExt cx="1000100" cy="5286364"/>
          </a:xfrm>
          <a:effectLst>
            <a:outerShdw blurRad="292100" dist="12700" dir="2520000" sx="106000" sy="106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Háromszög 18"/>
            <p:cNvSpPr/>
            <p:nvPr/>
          </p:nvSpPr>
          <p:spPr>
            <a:xfrm rot="5400000">
              <a:off x="-535789" y="3750475"/>
              <a:ext cx="2071678" cy="1000100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20" name="Háromszög 19"/>
            <p:cNvSpPr/>
            <p:nvPr/>
          </p:nvSpPr>
          <p:spPr>
            <a:xfrm rot="5400000">
              <a:off x="-535789" y="2178839"/>
              <a:ext cx="2071678" cy="10001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dirty="0">
                <a:solidFill>
                  <a:schemeClr val="bg1"/>
                </a:solidFill>
              </a:endParaRPr>
            </a:p>
          </p:txBody>
        </p:sp>
        <p:sp>
          <p:nvSpPr>
            <p:cNvPr id="21" name="Háromszög 20"/>
            <p:cNvSpPr/>
            <p:nvPr/>
          </p:nvSpPr>
          <p:spPr>
            <a:xfrm rot="5400000">
              <a:off x="-535789" y="535789"/>
              <a:ext cx="2071678" cy="10001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sp>
        <p:nvSpPr>
          <p:cNvPr id="7172" name="Tartalom helye 9"/>
          <p:cNvSpPr>
            <a:spLocks noGrp="1"/>
          </p:cNvSpPr>
          <p:nvPr>
            <p:ph idx="1"/>
          </p:nvPr>
        </p:nvSpPr>
        <p:spPr>
          <a:xfrm>
            <a:off x="1857375" y="1571625"/>
            <a:ext cx="7286625" cy="4286250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charset="0"/>
              <a:buNone/>
            </a:pPr>
            <a:r>
              <a:rPr lang="hu-HU" altLang="hu-HU" sz="2800" dirty="0" smtClean="0">
                <a:cs typeface="Arial" charset="0"/>
              </a:rPr>
              <a:t>Teljes körű orvosi vizsgálat</a:t>
            </a:r>
          </a:p>
          <a:p>
            <a:pPr eaLnBrk="1" hangingPunct="1">
              <a:buFont typeface="Arial" charset="0"/>
              <a:buNone/>
            </a:pPr>
            <a:r>
              <a:rPr lang="hu-HU" altLang="hu-HU" sz="2800" dirty="0" smtClean="0">
                <a:cs typeface="Arial" charset="0"/>
              </a:rPr>
              <a:t>Kizáró tényezők: orvosok által diagnosztizált fizikai és szellemi teljesítőképességet befolyásoló tényezők.</a:t>
            </a:r>
          </a:p>
          <a:p>
            <a:pPr eaLnBrk="1" hangingPunct="1">
              <a:buFont typeface="Arial" charset="0"/>
              <a:buNone/>
            </a:pPr>
            <a:r>
              <a:rPr lang="hu-HU" altLang="hu-HU" sz="2800" dirty="0" smtClean="0">
                <a:cs typeface="Arial" charset="0"/>
              </a:rPr>
              <a:t>Kizáró ok lehet jelentkezők létszámától függően a lúdtalp és gerincferdülés is!</a:t>
            </a:r>
          </a:p>
          <a:p>
            <a:pPr eaLnBrk="1" hangingPunct="1">
              <a:buFont typeface="Arial" charset="0"/>
              <a:buNone/>
            </a:pPr>
            <a:r>
              <a:rPr lang="hu-HU" altLang="hu-HU" sz="2800" dirty="0" smtClean="0">
                <a:solidFill>
                  <a:srgbClr val="FF0000"/>
                </a:solidFill>
                <a:cs typeface="Arial" charset="0"/>
              </a:rPr>
              <a:t>Színtévesztés, +/- 3,0 Dioptria, valamint a Katonai vezetői szakon +/- 0,5 Dioptria feletti szemromlás kizáró ok!</a:t>
            </a:r>
            <a:r>
              <a:rPr lang="hu-HU" altLang="hu-HU" sz="2800" dirty="0" smtClean="0">
                <a:cs typeface="Arial" charset="0"/>
              </a:rPr>
              <a:t/>
            </a:r>
            <a:br>
              <a:rPr lang="hu-HU" altLang="hu-HU" sz="2800" dirty="0" smtClean="0">
                <a:cs typeface="Arial" charset="0"/>
              </a:rPr>
            </a:br>
            <a:endParaRPr lang="hu-HU" altLang="hu-HU" sz="2800" b="1" dirty="0" smtClean="0"/>
          </a:p>
          <a:p>
            <a:pPr eaLnBrk="1" hangingPunct="1">
              <a:buFont typeface="Arial" charset="0"/>
              <a:buNone/>
            </a:pPr>
            <a:endParaRPr lang="hu-HU" altLang="hu-HU" sz="2800" dirty="0" smtClean="0"/>
          </a:p>
        </p:txBody>
      </p:sp>
      <p:sp>
        <p:nvSpPr>
          <p:cNvPr id="12" name="Cím 8"/>
          <p:cNvSpPr txBox="1">
            <a:spLocks/>
          </p:cNvSpPr>
          <p:nvPr/>
        </p:nvSpPr>
        <p:spPr bwMode="auto">
          <a:xfrm>
            <a:off x="1143000" y="285750"/>
            <a:ext cx="7786688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rmAutofit fontScale="92500"/>
          </a:bodyPr>
          <a:lstStyle/>
          <a:p>
            <a:pPr eaLnBrk="1" hangingPunct="1">
              <a:defRPr/>
            </a:pPr>
            <a:r>
              <a:rPr lang="hu-HU" sz="4400" dirty="0">
                <a:latin typeface="Calibri" pitchFamily="34" charset="0"/>
              </a:rPr>
              <a:t>Egészségügyi alkalmassági vizsgálat</a:t>
            </a:r>
          </a:p>
        </p:txBody>
      </p:sp>
      <p:pic>
        <p:nvPicPr>
          <p:cNvPr id="14341" name="Pictur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88" y="5661025"/>
            <a:ext cx="1147762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Jobbra nyíl 9"/>
          <p:cNvSpPr/>
          <p:nvPr/>
        </p:nvSpPr>
        <p:spPr>
          <a:xfrm>
            <a:off x="1143000" y="1714500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1" name="Jobbra nyíl 10"/>
          <p:cNvSpPr/>
          <p:nvPr/>
        </p:nvSpPr>
        <p:spPr>
          <a:xfrm>
            <a:off x="1143000" y="2286000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3" name="Jobbra nyíl 12"/>
          <p:cNvSpPr/>
          <p:nvPr/>
        </p:nvSpPr>
        <p:spPr>
          <a:xfrm>
            <a:off x="1115616" y="3429000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5" name="Jobbra nyíl 14"/>
          <p:cNvSpPr/>
          <p:nvPr/>
        </p:nvSpPr>
        <p:spPr>
          <a:xfrm>
            <a:off x="1115616" y="4293096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uild="p"/>
      <p:bldP spid="12" grpId="0" autoUpdateAnimBg="0"/>
      <p:bldP spid="10" grpId="0" animBg="1"/>
      <p:bldP spid="11" grpId="0" animBg="1"/>
      <p:bldP spid="1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7"/>
          <p:cNvGrpSpPr/>
          <p:nvPr/>
        </p:nvGrpSpPr>
        <p:grpSpPr bwMode="auto">
          <a:xfrm>
            <a:off x="0" y="0"/>
            <a:ext cx="999662" cy="5286365"/>
            <a:chOff x="0" y="0"/>
            <a:chExt cx="1000100" cy="5286364"/>
          </a:xfrm>
          <a:effectLst>
            <a:outerShdw blurRad="292100" dist="12700" dir="2520000" sx="106000" sy="106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Háromszög 18"/>
            <p:cNvSpPr/>
            <p:nvPr/>
          </p:nvSpPr>
          <p:spPr>
            <a:xfrm rot="5400000">
              <a:off x="-535789" y="3750475"/>
              <a:ext cx="2071678" cy="1000100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20" name="Háromszög 19"/>
            <p:cNvSpPr/>
            <p:nvPr/>
          </p:nvSpPr>
          <p:spPr>
            <a:xfrm rot="5400000">
              <a:off x="-535789" y="2178839"/>
              <a:ext cx="2071678" cy="10001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dirty="0">
                <a:solidFill>
                  <a:schemeClr val="bg1"/>
                </a:solidFill>
              </a:endParaRPr>
            </a:p>
          </p:txBody>
        </p:sp>
        <p:sp>
          <p:nvSpPr>
            <p:cNvPr id="21" name="Háromszög 20"/>
            <p:cNvSpPr/>
            <p:nvPr/>
          </p:nvSpPr>
          <p:spPr>
            <a:xfrm rot="5400000">
              <a:off x="-535789" y="535789"/>
              <a:ext cx="2071678" cy="10001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sp>
        <p:nvSpPr>
          <p:cNvPr id="9" name="Cím 8"/>
          <p:cNvSpPr>
            <a:spLocks noGrp="1"/>
          </p:cNvSpPr>
          <p:nvPr>
            <p:ph type="title"/>
          </p:nvPr>
        </p:nvSpPr>
        <p:spPr>
          <a:xfrm>
            <a:off x="714375" y="214313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/>
              <a:t>Fizikai Alkalmasság</a:t>
            </a:r>
            <a:br>
              <a:rPr lang="hu-HU" dirty="0" smtClean="0"/>
            </a:b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Sikeres: </a:t>
            </a:r>
            <a:r>
              <a:rPr lang="hu-H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240</a:t>
            </a: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ponttól</a:t>
            </a:r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6" name="Tartalom helye 9"/>
          <p:cNvSpPr>
            <a:spLocks noGrp="1"/>
          </p:cNvSpPr>
          <p:nvPr>
            <p:ph idx="1"/>
          </p:nvPr>
        </p:nvSpPr>
        <p:spPr>
          <a:xfrm>
            <a:off x="857250" y="1571625"/>
            <a:ext cx="8286750" cy="435768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hu-HU" altLang="hu-HU" sz="2800" smtClean="0"/>
              <a:t>           3200m futás</a:t>
            </a:r>
          </a:p>
          <a:p>
            <a:pPr eaLnBrk="1" hangingPunct="1">
              <a:buFont typeface="Arial" charset="0"/>
              <a:buNone/>
            </a:pPr>
            <a:r>
              <a:rPr lang="hu-HU" altLang="hu-HU" sz="2800" smtClean="0"/>
              <a:t>           Felülés és fekvőtámasz vagy húzódzkodás (2 perc)</a:t>
            </a:r>
          </a:p>
          <a:p>
            <a:pPr eaLnBrk="1" hangingPunct="1">
              <a:buFont typeface="Arial" charset="0"/>
              <a:buNone/>
            </a:pPr>
            <a:r>
              <a:rPr lang="hu-HU" altLang="hu-HU" sz="2800" smtClean="0"/>
              <a:t>     Férfiak:</a:t>
            </a:r>
          </a:p>
          <a:p>
            <a:pPr eaLnBrk="1" hangingPunct="1">
              <a:buFont typeface="Arial" charset="0"/>
              <a:buNone/>
            </a:pPr>
            <a:endParaRPr lang="hu-HU" altLang="hu-HU" sz="2800" smtClean="0"/>
          </a:p>
          <a:p>
            <a:pPr eaLnBrk="1" hangingPunct="1">
              <a:buFont typeface="Arial" charset="0"/>
              <a:buNone/>
            </a:pPr>
            <a:endParaRPr lang="hu-HU" altLang="hu-HU" sz="2800" smtClean="0"/>
          </a:p>
          <a:p>
            <a:pPr eaLnBrk="1" hangingPunct="1">
              <a:buFont typeface="Arial" charset="0"/>
              <a:buNone/>
            </a:pPr>
            <a:r>
              <a:rPr lang="hu-HU" altLang="hu-HU" sz="2800" smtClean="0"/>
              <a:t>     Nők:</a:t>
            </a:r>
          </a:p>
        </p:txBody>
      </p:sp>
      <p:graphicFrame>
        <p:nvGraphicFramePr>
          <p:cNvPr id="13390" name="Group 78"/>
          <p:cNvGraphicFramePr>
            <a:graphicFrameLocks noGrp="1"/>
          </p:cNvGraphicFramePr>
          <p:nvPr/>
        </p:nvGraphicFramePr>
        <p:xfrm>
          <a:off x="1357313" y="3143250"/>
          <a:ext cx="7202487" cy="1052513"/>
        </p:xfrm>
        <a:graphic>
          <a:graphicData uri="http://schemas.openxmlformats.org/drawingml/2006/table">
            <a:tbl>
              <a:tblPr/>
              <a:tblGrid>
                <a:gridCol w="680096"/>
                <a:gridCol w="1059831"/>
                <a:gridCol w="634964"/>
                <a:gridCol w="776586"/>
                <a:gridCol w="1694795"/>
                <a:gridCol w="890195"/>
                <a:gridCol w="1466020"/>
              </a:tblGrid>
              <a:tr h="3506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Pont</a:t>
                      </a:r>
                      <a:endParaRPr kumimoji="0" 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E1C1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5" marR="444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3200 m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5" marR="444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5" marR="444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Pont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1E1C1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5" marR="444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Fekvőtámasz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5" marR="444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Felülés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5" marR="444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Húzódzkodás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5" marR="444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510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103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E1C1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5" marR="444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17.48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5" marR="444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5" marR="444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E1C1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5" marR="444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28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5" marR="444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40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5" marR="444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5" marR="444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507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160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1E1C1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5" marR="444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13.42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5" marR="444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5" marR="444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100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1E1C1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5" marR="444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71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5" marR="444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86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5" marR="444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5" marR="444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391" name="Group 79"/>
          <p:cNvGraphicFramePr>
            <a:graphicFrameLocks noGrp="1"/>
          </p:cNvGraphicFramePr>
          <p:nvPr/>
        </p:nvGraphicFramePr>
        <p:xfrm>
          <a:off x="1357313" y="4643438"/>
          <a:ext cx="7245349" cy="1062036"/>
        </p:xfrm>
        <a:graphic>
          <a:graphicData uri="http://schemas.openxmlformats.org/drawingml/2006/table">
            <a:tbl>
              <a:tblPr/>
              <a:tblGrid>
                <a:gridCol w="711304"/>
                <a:gridCol w="1027267"/>
                <a:gridCol w="636595"/>
                <a:gridCol w="775120"/>
                <a:gridCol w="1694992"/>
                <a:gridCol w="918315"/>
                <a:gridCol w="1481756"/>
              </a:tblGrid>
              <a:tr h="3604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Pont</a:t>
                      </a:r>
                      <a:endParaRPr kumimoji="0" 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47" marR="444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3200 m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47" marR="444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47" marR="444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Pont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47" marR="444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Fekvőtámasz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47" marR="444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Felülés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47" marR="444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Húzódzkodás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47" marR="444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506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120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47" marR="444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17.48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47" marR="444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47" marR="444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47" marR="444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10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47" marR="444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33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47" marR="444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47" marR="444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509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160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47" marR="444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15.24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47" marR="444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47" marR="444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100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47" marR="444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36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47" marR="444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80</a:t>
                      </a:r>
                    </a:p>
                  </a:txBody>
                  <a:tcPr marL="44447" marR="444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47" marR="444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pic>
        <p:nvPicPr>
          <p:cNvPr id="15441" name="Picture 1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88" y="5661025"/>
            <a:ext cx="1147762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Jobbra nyíl 11"/>
          <p:cNvSpPr/>
          <p:nvPr/>
        </p:nvSpPr>
        <p:spPr>
          <a:xfrm>
            <a:off x="1000125" y="1714500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3" name="Jobbra nyíl 12"/>
          <p:cNvSpPr/>
          <p:nvPr/>
        </p:nvSpPr>
        <p:spPr>
          <a:xfrm>
            <a:off x="1000125" y="2286000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196" grpId="0" build="p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7"/>
          <p:cNvGrpSpPr/>
          <p:nvPr/>
        </p:nvGrpSpPr>
        <p:grpSpPr bwMode="auto">
          <a:xfrm>
            <a:off x="0" y="0"/>
            <a:ext cx="999662" cy="5286365"/>
            <a:chOff x="0" y="0"/>
            <a:chExt cx="1000100" cy="5286364"/>
          </a:xfrm>
          <a:effectLst>
            <a:outerShdw blurRad="292100" dist="12700" dir="2520000" sx="106000" sy="106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Háromszög 18"/>
            <p:cNvSpPr/>
            <p:nvPr/>
          </p:nvSpPr>
          <p:spPr>
            <a:xfrm rot="5400000">
              <a:off x="-535789" y="3750475"/>
              <a:ext cx="2071678" cy="1000100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20" name="Háromszög 19"/>
            <p:cNvSpPr/>
            <p:nvPr/>
          </p:nvSpPr>
          <p:spPr>
            <a:xfrm rot="5400000">
              <a:off x="-535789" y="2178839"/>
              <a:ext cx="2071678" cy="10001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dirty="0">
                <a:solidFill>
                  <a:schemeClr val="bg1"/>
                </a:solidFill>
              </a:endParaRPr>
            </a:p>
          </p:txBody>
        </p:sp>
        <p:sp>
          <p:nvSpPr>
            <p:cNvPr id="21" name="Háromszög 20"/>
            <p:cNvSpPr/>
            <p:nvPr/>
          </p:nvSpPr>
          <p:spPr>
            <a:xfrm rot="5400000">
              <a:off x="-535789" y="535789"/>
              <a:ext cx="2071678" cy="10001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sp>
        <p:nvSpPr>
          <p:cNvPr id="9" name="Cím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Képzés rendje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4" name="Tartalom helye 9"/>
          <p:cNvSpPr>
            <a:spLocks noGrp="1"/>
          </p:cNvSpPr>
          <p:nvPr>
            <p:ph idx="1"/>
          </p:nvPr>
        </p:nvSpPr>
        <p:spPr>
          <a:xfrm>
            <a:off x="2143125" y="1714500"/>
            <a:ext cx="5237187" cy="492918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hu-HU" altLang="hu-H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 év: </a:t>
            </a:r>
            <a:r>
              <a:rPr lang="hu-HU" alt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alapkiképzés, alapozó tantárgyak,</a:t>
            </a:r>
            <a:br>
              <a:rPr lang="hu-HU" alt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alt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hu-HU" alt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lőgyakorlat, túlélés</a:t>
            </a:r>
            <a:endParaRPr lang="hu-HU" altLang="hu-H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buNone/>
            </a:pPr>
            <a:r>
              <a:rPr lang="hu-HU" altLang="hu-H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év: </a:t>
            </a:r>
            <a:r>
              <a:rPr lang="hu-HU" alt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alapozó tantárgyak, harcászati</a:t>
            </a:r>
            <a:br>
              <a:rPr lang="hu-HU" alt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alt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gyakorlat, </a:t>
            </a:r>
            <a:r>
              <a:rPr lang="hu-HU" alt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lőgyakorlat</a:t>
            </a:r>
            <a:endParaRPr lang="hu-HU" altLang="hu-H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eaLnBrk="1" hangingPunct="1">
              <a:buNone/>
            </a:pPr>
            <a:r>
              <a:rPr lang="hu-HU" altLang="hu-H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SPECIALIZÁCIÓ VÁLASZTÁS</a:t>
            </a:r>
          </a:p>
          <a:p>
            <a:pPr marL="0" indent="0" eaLnBrk="1" hangingPunct="1">
              <a:buNone/>
            </a:pPr>
            <a:r>
              <a:rPr lang="hu-HU" altLang="hu-H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év: </a:t>
            </a:r>
            <a:r>
              <a:rPr lang="hu-HU" alt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szakmai alapozó tantárgyak, 	lőgyakorlat, harcászati gyakorlat 	csapatgyakorlat</a:t>
            </a:r>
          </a:p>
          <a:p>
            <a:pPr marL="0" indent="0" eaLnBrk="1" hangingPunct="1">
              <a:buNone/>
            </a:pPr>
            <a:r>
              <a:rPr lang="hu-HU" altLang="hu-HU" sz="2400" b="1" u="sng" dirty="0" smtClean="0"/>
              <a:t>IV. év: </a:t>
            </a:r>
            <a:r>
              <a:rPr lang="hu-HU" alt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szakmai tárgyak, csapatgyakorlat </a:t>
            </a:r>
          </a:p>
        </p:txBody>
      </p:sp>
      <p:pic>
        <p:nvPicPr>
          <p:cNvPr id="19461" name="Pictur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88" y="5661025"/>
            <a:ext cx="1147762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Jobbra nyíl 9"/>
          <p:cNvSpPr/>
          <p:nvPr/>
        </p:nvSpPr>
        <p:spPr>
          <a:xfrm>
            <a:off x="1292632" y="3964782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2" name="Jobbra nyíl 11"/>
          <p:cNvSpPr/>
          <p:nvPr/>
        </p:nvSpPr>
        <p:spPr>
          <a:xfrm>
            <a:off x="1285875" y="2694917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3" name="Jobbra nyíl 12"/>
          <p:cNvSpPr/>
          <p:nvPr/>
        </p:nvSpPr>
        <p:spPr>
          <a:xfrm>
            <a:off x="1285875" y="1889082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4" name="Jobbra nyíl 13"/>
          <p:cNvSpPr/>
          <p:nvPr/>
        </p:nvSpPr>
        <p:spPr>
          <a:xfrm>
            <a:off x="1292632" y="5163199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15" name="Kép 14" descr="IMG_8804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88" y="142875"/>
            <a:ext cx="4476750" cy="6715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244" grpId="0" build="p"/>
      <p:bldP spid="10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/>
              <a:t>Elhelyezkedési lehetőségek </a:t>
            </a:r>
            <a:br>
              <a:rPr lang="hu-HU" dirty="0" smtClean="0"/>
            </a:br>
            <a:r>
              <a:rPr lang="hu-HU" dirty="0" smtClean="0"/>
              <a:t>diploma után</a:t>
            </a:r>
            <a:endParaRPr lang="hu-HU" dirty="0"/>
          </a:p>
        </p:txBody>
      </p:sp>
      <p:sp>
        <p:nvSpPr>
          <p:cNvPr id="11268" name="Tartalom helye 9"/>
          <p:cNvSpPr>
            <a:spLocks noGrp="1"/>
          </p:cNvSpPr>
          <p:nvPr>
            <p:ph idx="1"/>
          </p:nvPr>
        </p:nvSpPr>
        <p:spPr>
          <a:xfrm>
            <a:off x="1214438" y="1643063"/>
            <a:ext cx="7715250" cy="466566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hu-HU" altLang="hu-HU" sz="2600" dirty="0" smtClean="0"/>
              <a:t>Elsősorban a Magyar Honvédség csapatai, Honvédelmi Minisztérium szervei valamint a Nemzetbiztonság.</a:t>
            </a:r>
          </a:p>
          <a:p>
            <a:pPr eaLnBrk="1" hangingPunct="1">
              <a:buFont typeface="Arial" charset="0"/>
              <a:buNone/>
            </a:pPr>
            <a:endParaRPr lang="hu-HU" altLang="hu-HU" sz="2600" dirty="0" smtClean="0"/>
          </a:p>
        </p:txBody>
      </p:sp>
      <p:pic>
        <p:nvPicPr>
          <p:cNvPr id="20485" name="Picture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88" y="5661025"/>
            <a:ext cx="1147762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ép 5" descr="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5288280"/>
            <a:ext cx="1905000" cy="1569720"/>
          </a:xfrm>
          <a:prstGeom prst="rect">
            <a:avLst/>
          </a:prstGeom>
        </p:spPr>
      </p:pic>
      <p:pic>
        <p:nvPicPr>
          <p:cNvPr id="7" name="Kép 12" descr="ludovika_1344321697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43875" y="5524500"/>
            <a:ext cx="100012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Kép 9" descr="2219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87624" y="2564904"/>
            <a:ext cx="3456384" cy="2592288"/>
          </a:xfrm>
          <a:prstGeom prst="rect">
            <a:avLst/>
          </a:prstGeom>
        </p:spPr>
      </p:pic>
      <p:pic>
        <p:nvPicPr>
          <p:cNvPr id="12" name="Kép 11" descr="hava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60" y="2924944"/>
            <a:ext cx="3779892" cy="2519928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26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7"/>
          <p:cNvGrpSpPr/>
          <p:nvPr/>
        </p:nvGrpSpPr>
        <p:grpSpPr bwMode="auto">
          <a:xfrm>
            <a:off x="0" y="0"/>
            <a:ext cx="999662" cy="5286365"/>
            <a:chOff x="0" y="0"/>
            <a:chExt cx="1000100" cy="5286364"/>
          </a:xfrm>
          <a:effectLst>
            <a:outerShdw blurRad="292100" dist="12700" dir="2520000" sx="106000" sy="106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Háromszög 18"/>
            <p:cNvSpPr/>
            <p:nvPr/>
          </p:nvSpPr>
          <p:spPr>
            <a:xfrm rot="5400000">
              <a:off x="-535789" y="3750475"/>
              <a:ext cx="2071678" cy="1000100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20" name="Háromszög 19"/>
            <p:cNvSpPr/>
            <p:nvPr/>
          </p:nvSpPr>
          <p:spPr>
            <a:xfrm rot="5400000">
              <a:off x="-535789" y="2178839"/>
              <a:ext cx="2071678" cy="10001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dirty="0">
                <a:solidFill>
                  <a:schemeClr val="bg1"/>
                </a:solidFill>
              </a:endParaRPr>
            </a:p>
          </p:txBody>
        </p:sp>
        <p:sp>
          <p:nvSpPr>
            <p:cNvPr id="21" name="Háromszög 20"/>
            <p:cNvSpPr/>
            <p:nvPr/>
          </p:nvSpPr>
          <p:spPr>
            <a:xfrm rot="5400000">
              <a:off x="-535789" y="535789"/>
              <a:ext cx="2071678" cy="10001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sp>
        <p:nvSpPr>
          <p:cNvPr id="21511" name="Cím 11"/>
          <p:cNvSpPr>
            <a:spLocks noGrp="1"/>
          </p:cNvSpPr>
          <p:nvPr>
            <p:ph type="title"/>
          </p:nvPr>
        </p:nvSpPr>
        <p:spPr>
          <a:xfrm>
            <a:off x="642938" y="2857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altLang="hu-HU" smtClean="0"/>
              <a:t>Zrínyi Miklós Laktanya és Egyetemi Campus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1143000" y="2000250"/>
            <a:ext cx="80010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hu-HU" sz="2800" b="1" i="1" dirty="0">
                <a:latin typeface="+mj-lt"/>
              </a:rPr>
              <a:t>Magyar Honvédség Ludovika Zászlóalj (MHLZ)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hu-HU" sz="2800" b="1" i="1" dirty="0">
                <a:latin typeface="+mj-lt"/>
              </a:rPr>
              <a:t>Hadtudományi és Honvédtisztképző Kar (NKE-HHK)</a:t>
            </a:r>
          </a:p>
        </p:txBody>
      </p:sp>
      <p:cxnSp>
        <p:nvCxnSpPr>
          <p:cNvPr id="14" name="Egyenes összekötő 13"/>
          <p:cNvCxnSpPr/>
          <p:nvPr/>
        </p:nvCxnSpPr>
        <p:spPr>
          <a:xfrm>
            <a:off x="1214438" y="3357563"/>
            <a:ext cx="7429500" cy="158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1928813" y="3643313"/>
            <a:ext cx="6143625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sz="2800" b="1" i="1" dirty="0">
                <a:latin typeface="+mj-lt"/>
              </a:rPr>
              <a:t>Helyszíne:</a:t>
            </a:r>
          </a:p>
          <a:p>
            <a:pPr>
              <a:defRPr/>
            </a:pPr>
            <a:r>
              <a:rPr lang="hu-HU" sz="2800" b="1" i="1" dirty="0">
                <a:latin typeface="+mj-lt"/>
              </a:rPr>
              <a:t>      Képzésnek</a:t>
            </a:r>
          </a:p>
          <a:p>
            <a:pPr>
              <a:defRPr/>
            </a:pPr>
            <a:r>
              <a:rPr lang="hu-HU" sz="2800" b="1" i="1" dirty="0">
                <a:latin typeface="+mj-lt"/>
              </a:rPr>
              <a:t>      Kiképzésnek</a:t>
            </a:r>
          </a:p>
          <a:p>
            <a:pPr>
              <a:defRPr/>
            </a:pPr>
            <a:r>
              <a:rPr lang="hu-HU" sz="2800" b="1" i="1" dirty="0">
                <a:latin typeface="+mj-lt"/>
              </a:rPr>
              <a:t>      Elszállásolásnak</a:t>
            </a:r>
          </a:p>
        </p:txBody>
      </p:sp>
      <p:sp>
        <p:nvSpPr>
          <p:cNvPr id="16" name="Jobbra nyíl 15"/>
          <p:cNvSpPr/>
          <p:nvPr/>
        </p:nvSpPr>
        <p:spPr>
          <a:xfrm>
            <a:off x="1500188" y="4214813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7" name="Jobbra nyíl 16"/>
          <p:cNvSpPr/>
          <p:nvPr/>
        </p:nvSpPr>
        <p:spPr>
          <a:xfrm>
            <a:off x="1500188" y="4714875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8" name="Jobbra nyíl 17"/>
          <p:cNvSpPr/>
          <p:nvPr/>
        </p:nvSpPr>
        <p:spPr>
          <a:xfrm>
            <a:off x="1500188" y="5143500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21515" name="Kép 12" descr="ludovika_1344321697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24500"/>
            <a:ext cx="100012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Kép 23" descr="15292795_1343418272358414_781117167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38542" y="4121696"/>
            <a:ext cx="4105458" cy="2736304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/>
      <p:bldP spid="12" grpId="0"/>
      <p:bldP spid="15" grpId="0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7"/>
          <p:cNvGrpSpPr/>
          <p:nvPr/>
        </p:nvGrpSpPr>
        <p:grpSpPr bwMode="auto">
          <a:xfrm>
            <a:off x="0" y="0"/>
            <a:ext cx="999662" cy="5286365"/>
            <a:chOff x="0" y="0"/>
            <a:chExt cx="1000100" cy="5286364"/>
          </a:xfrm>
          <a:effectLst>
            <a:outerShdw blurRad="292100" dist="12700" dir="2520000" sx="106000" sy="106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Háromszög 18"/>
            <p:cNvSpPr/>
            <p:nvPr/>
          </p:nvSpPr>
          <p:spPr>
            <a:xfrm rot="5400000">
              <a:off x="-535789" y="3750475"/>
              <a:ext cx="2071678" cy="1000100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20" name="Háromszög 19"/>
            <p:cNvSpPr/>
            <p:nvPr/>
          </p:nvSpPr>
          <p:spPr>
            <a:xfrm rot="5400000">
              <a:off x="-535789" y="2178839"/>
              <a:ext cx="2071678" cy="10001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dirty="0">
                <a:solidFill>
                  <a:schemeClr val="bg1"/>
                </a:solidFill>
              </a:endParaRPr>
            </a:p>
          </p:txBody>
        </p:sp>
        <p:sp>
          <p:nvSpPr>
            <p:cNvPr id="21" name="Háromszög 20"/>
            <p:cNvSpPr/>
            <p:nvPr/>
          </p:nvSpPr>
          <p:spPr>
            <a:xfrm rot="5400000">
              <a:off x="-535789" y="535789"/>
              <a:ext cx="2071678" cy="10001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sp>
        <p:nvSpPr>
          <p:cNvPr id="20483" name="Tartalom helye 9"/>
          <p:cNvSpPr>
            <a:spLocks noGrp="1"/>
          </p:cNvSpPr>
          <p:nvPr>
            <p:ph idx="1"/>
          </p:nvPr>
        </p:nvSpPr>
        <p:spPr>
          <a:xfrm>
            <a:off x="6156176" y="1484784"/>
            <a:ext cx="3714750" cy="5040560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hu-HU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Sportpálya</a:t>
            </a:r>
          </a:p>
          <a:p>
            <a:pPr eaLnBrk="1" hangingPunct="1">
              <a:buFont typeface="Arial" charset="0"/>
              <a:buNone/>
            </a:pPr>
            <a:r>
              <a:rPr lang="hu-HU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Tantermek</a:t>
            </a:r>
          </a:p>
          <a:p>
            <a:pPr eaLnBrk="1" hangingPunct="1">
              <a:buFont typeface="Arial" charset="0"/>
              <a:buNone/>
            </a:pPr>
            <a:r>
              <a:rPr lang="hu-HU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Nyelvvizsga Központ</a:t>
            </a:r>
          </a:p>
          <a:p>
            <a:pPr eaLnBrk="1" hangingPunct="1">
              <a:buFont typeface="Arial" charset="0"/>
              <a:buNone/>
            </a:pPr>
            <a:r>
              <a:rPr lang="hu-HU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Akadálypálya</a:t>
            </a:r>
          </a:p>
          <a:p>
            <a:pPr eaLnBrk="1" hangingPunct="1">
              <a:buFont typeface="Arial" charset="0"/>
              <a:buNone/>
            </a:pPr>
            <a:r>
              <a:rPr lang="hu-HU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Tornacsarnokok</a:t>
            </a:r>
          </a:p>
          <a:p>
            <a:pPr eaLnBrk="1" hangingPunct="1">
              <a:buFont typeface="Arial" charset="0"/>
              <a:buNone/>
            </a:pPr>
            <a:r>
              <a:rPr lang="hu-HU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Konditermek</a:t>
            </a:r>
          </a:p>
          <a:p>
            <a:pPr eaLnBrk="1" hangingPunct="1">
              <a:buFont typeface="Arial" charset="0"/>
              <a:buNone/>
            </a:pPr>
            <a:r>
              <a:rPr lang="hu-HU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Orvosi ellátás</a:t>
            </a:r>
          </a:p>
          <a:p>
            <a:pPr eaLnBrk="1" hangingPunct="1">
              <a:buFont typeface="Arial" charset="0"/>
              <a:buNone/>
            </a:pPr>
            <a:r>
              <a:rPr lang="hu-HU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Könyvtár</a:t>
            </a:r>
          </a:p>
          <a:p>
            <a:pPr eaLnBrk="1" hangingPunct="1">
              <a:buFont typeface="Arial" charset="0"/>
              <a:buNone/>
            </a:pPr>
            <a:r>
              <a:rPr lang="hu-HU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Étkezde, étterem</a:t>
            </a:r>
          </a:p>
          <a:p>
            <a:pPr eaLnBrk="1" hangingPunct="1">
              <a:buFont typeface="Arial" charset="0"/>
              <a:buNone/>
            </a:pPr>
            <a:r>
              <a:rPr lang="hu-HU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Alakuló terek</a:t>
            </a:r>
          </a:p>
        </p:txBody>
      </p:sp>
      <p:pic>
        <p:nvPicPr>
          <p:cNvPr id="20485" name="Picture 9" descr="C:\Users\Bodnár\Desktop\bknyk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75" y="4233863"/>
            <a:ext cx="3944938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88" y="5661025"/>
            <a:ext cx="1147762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ím 8"/>
          <p:cNvSpPr>
            <a:spLocks noGrp="1"/>
          </p:cNvSpPr>
          <p:nvPr>
            <p:ph type="title"/>
          </p:nvPr>
        </p:nvSpPr>
        <p:spPr>
          <a:xfrm>
            <a:off x="971550" y="260350"/>
            <a:ext cx="35433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/>
              <a:t>A Bp-i Kampusz</a:t>
            </a:r>
            <a:endParaRPr lang="hu-HU" dirty="0"/>
          </a:p>
        </p:txBody>
      </p:sp>
      <p:sp>
        <p:nvSpPr>
          <p:cNvPr id="17" name="Szövegdoboz 9"/>
          <p:cNvSpPr txBox="1"/>
          <p:nvPr/>
        </p:nvSpPr>
        <p:spPr>
          <a:xfrm>
            <a:off x="4410075" y="714375"/>
            <a:ext cx="47704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2400" dirty="0">
                <a:latin typeface="+mj-lt"/>
              </a:rPr>
              <a:t>Cím: Budapest, X. Hungária krt. 9-11.</a:t>
            </a:r>
          </a:p>
        </p:txBody>
      </p:sp>
      <p:sp>
        <p:nvSpPr>
          <p:cNvPr id="12" name="Jobbra nyíl 11"/>
          <p:cNvSpPr/>
          <p:nvPr/>
        </p:nvSpPr>
        <p:spPr>
          <a:xfrm>
            <a:off x="5292080" y="1628800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3" name="Jobbra nyíl 12"/>
          <p:cNvSpPr/>
          <p:nvPr/>
        </p:nvSpPr>
        <p:spPr>
          <a:xfrm>
            <a:off x="5292080" y="2060848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4" name="Jobbra nyíl 13"/>
          <p:cNvSpPr/>
          <p:nvPr/>
        </p:nvSpPr>
        <p:spPr>
          <a:xfrm>
            <a:off x="5292080" y="2564904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5" name="Jobbra nyíl 14"/>
          <p:cNvSpPr/>
          <p:nvPr/>
        </p:nvSpPr>
        <p:spPr>
          <a:xfrm>
            <a:off x="5292080" y="3068960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8" name="Jobbra nyíl 17"/>
          <p:cNvSpPr/>
          <p:nvPr/>
        </p:nvSpPr>
        <p:spPr>
          <a:xfrm>
            <a:off x="5292080" y="3501008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2" name="Jobbra nyíl 21"/>
          <p:cNvSpPr/>
          <p:nvPr/>
        </p:nvSpPr>
        <p:spPr>
          <a:xfrm>
            <a:off x="5292080" y="4005064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3" name="Jobbra nyíl 22"/>
          <p:cNvSpPr/>
          <p:nvPr/>
        </p:nvSpPr>
        <p:spPr>
          <a:xfrm>
            <a:off x="5292080" y="4509120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4" name="Jobbra nyíl 23"/>
          <p:cNvSpPr/>
          <p:nvPr/>
        </p:nvSpPr>
        <p:spPr>
          <a:xfrm>
            <a:off x="5292080" y="4941168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5" name="Jobbra nyíl 24"/>
          <p:cNvSpPr/>
          <p:nvPr/>
        </p:nvSpPr>
        <p:spPr>
          <a:xfrm>
            <a:off x="5292080" y="5445224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6" name="Jobbra nyíl 25"/>
          <p:cNvSpPr/>
          <p:nvPr/>
        </p:nvSpPr>
        <p:spPr>
          <a:xfrm>
            <a:off x="5292080" y="5877272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27" name="Kép 26" descr="15215940_1343417719025136_1144562681_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9632" y="1556792"/>
            <a:ext cx="3953252" cy="2682112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i="1" dirty="0" smtClean="0"/>
              <a:t>Zrínyi Miklós laktanya és egyetemi Campus</a:t>
            </a:r>
            <a:endParaRPr lang="hu-HU" b="1" i="1" dirty="0"/>
          </a:p>
        </p:txBody>
      </p:sp>
      <p:pic>
        <p:nvPicPr>
          <p:cNvPr id="6" name="Tartalom helye 5" descr="laka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412777"/>
            <a:ext cx="9144000" cy="5445224"/>
          </a:xfr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ím 11"/>
          <p:cNvSpPr>
            <a:spLocks noGrp="1"/>
          </p:cNvSpPr>
          <p:nvPr>
            <p:ph type="title"/>
          </p:nvPr>
        </p:nvSpPr>
        <p:spPr>
          <a:xfrm>
            <a:off x="642938" y="2857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altLang="hu-HU" b="1" i="1" dirty="0" smtClean="0"/>
              <a:t>Zrínyi Miklós Laktanya és Egyetemi Campus</a:t>
            </a:r>
          </a:p>
        </p:txBody>
      </p:sp>
      <p:pic>
        <p:nvPicPr>
          <p:cNvPr id="3" name="Kép 2" descr="15228056_1343417412358500_164918816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12776"/>
            <a:ext cx="4587801" cy="2736304"/>
          </a:xfrm>
          <a:prstGeom prst="rect">
            <a:avLst/>
          </a:prstGeom>
        </p:spPr>
      </p:pic>
      <p:pic>
        <p:nvPicPr>
          <p:cNvPr id="4" name="Kép 3" descr="hhk-nyilt-nap-2016-9.680.451.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1412776"/>
            <a:ext cx="4644008" cy="2736304"/>
          </a:xfrm>
          <a:prstGeom prst="rect">
            <a:avLst/>
          </a:prstGeom>
        </p:spPr>
      </p:pic>
      <p:pic>
        <p:nvPicPr>
          <p:cNvPr id="5" name="Kép 4" descr="unnamed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149080"/>
            <a:ext cx="4534586" cy="2708920"/>
          </a:xfrm>
          <a:prstGeom prst="rect">
            <a:avLst/>
          </a:prstGeom>
        </p:spPr>
      </p:pic>
      <p:pic>
        <p:nvPicPr>
          <p:cNvPr id="6" name="Kép 5" descr="unnam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4149080"/>
            <a:ext cx="4642796" cy="270892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7"/>
          <p:cNvGrpSpPr/>
          <p:nvPr/>
        </p:nvGrpSpPr>
        <p:grpSpPr bwMode="auto">
          <a:xfrm>
            <a:off x="0" y="14843"/>
            <a:ext cx="999662" cy="5286365"/>
            <a:chOff x="0" y="0"/>
            <a:chExt cx="1000100" cy="5286364"/>
          </a:xfrm>
          <a:effectLst>
            <a:outerShdw blurRad="292100" dist="12700" dir="2520000" sx="106000" sy="106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Háromszög 18"/>
            <p:cNvSpPr/>
            <p:nvPr/>
          </p:nvSpPr>
          <p:spPr>
            <a:xfrm rot="5400000">
              <a:off x="-535789" y="3750475"/>
              <a:ext cx="2071678" cy="1000100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20" name="Háromszög 19"/>
            <p:cNvSpPr/>
            <p:nvPr/>
          </p:nvSpPr>
          <p:spPr>
            <a:xfrm rot="5400000">
              <a:off x="-535789" y="2178839"/>
              <a:ext cx="2071678" cy="10001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dirty="0">
                <a:solidFill>
                  <a:schemeClr val="bg1"/>
                </a:solidFill>
              </a:endParaRPr>
            </a:p>
          </p:txBody>
        </p:sp>
        <p:sp>
          <p:nvSpPr>
            <p:cNvPr id="21" name="Háromszög 20"/>
            <p:cNvSpPr/>
            <p:nvPr/>
          </p:nvSpPr>
          <p:spPr>
            <a:xfrm rot="5400000">
              <a:off x="-535789" y="535789"/>
              <a:ext cx="2071678" cy="10001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sp>
        <p:nvSpPr>
          <p:cNvPr id="9" name="Cím 8"/>
          <p:cNvSpPr>
            <a:spLocks noGrp="1"/>
          </p:cNvSpPr>
          <p:nvPr>
            <p:ph type="title"/>
          </p:nvPr>
        </p:nvSpPr>
        <p:spPr>
          <a:xfrm>
            <a:off x="2143125" y="214313"/>
            <a:ext cx="5327650" cy="9461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b="1" i="1" dirty="0" smtClean="0"/>
              <a:t>Elhelyezési körletek</a:t>
            </a:r>
            <a:endParaRPr lang="hu-HU" sz="2200" b="1" i="1" dirty="0"/>
          </a:p>
        </p:txBody>
      </p:sp>
      <p:pic>
        <p:nvPicPr>
          <p:cNvPr id="24590" name="Kép 12" descr="ludovika_1344321697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24500"/>
            <a:ext cx="100012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" descr="C:\Users\Bodnár\Pictures\katkol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797152"/>
            <a:ext cx="3279714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artalom helye 9"/>
          <p:cNvSpPr>
            <a:spLocks noGrp="1"/>
          </p:cNvSpPr>
          <p:nvPr>
            <p:ph idx="1"/>
          </p:nvPr>
        </p:nvSpPr>
        <p:spPr>
          <a:xfrm>
            <a:off x="2411760" y="1196752"/>
            <a:ext cx="5256584" cy="50405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u-HU" altLang="hu-HU" sz="2400" dirty="0"/>
              <a:t>Körletenként hat (3-3) fő tisztjelölt</a:t>
            </a:r>
          </a:p>
          <a:p>
            <a:pPr>
              <a:buNone/>
            </a:pPr>
            <a:r>
              <a:rPr lang="hu-HU" altLang="hu-HU" sz="2400" dirty="0"/>
              <a:t>Alapbútorzat</a:t>
            </a:r>
          </a:p>
          <a:p>
            <a:pPr>
              <a:buNone/>
            </a:pPr>
            <a:r>
              <a:rPr lang="hu-HU" altLang="hu-HU" sz="2400" dirty="0"/>
              <a:t>Fürdőszoba és WC</a:t>
            </a:r>
          </a:p>
          <a:p>
            <a:pPr>
              <a:buNone/>
            </a:pPr>
            <a:r>
              <a:rPr lang="hu-HU" altLang="hu-HU" sz="2400" dirty="0"/>
              <a:t>Hűtőgép</a:t>
            </a:r>
          </a:p>
          <a:p>
            <a:pPr>
              <a:buNone/>
            </a:pPr>
            <a:r>
              <a:rPr lang="hu-HU" altLang="hu-HU" sz="2400" dirty="0"/>
              <a:t>Televízió</a:t>
            </a:r>
          </a:p>
          <a:p>
            <a:pPr>
              <a:buNone/>
            </a:pPr>
            <a:r>
              <a:rPr lang="hu-HU" altLang="hu-HU" sz="2400" dirty="0"/>
              <a:t>Internet</a:t>
            </a:r>
          </a:p>
          <a:p>
            <a:pPr>
              <a:buNone/>
            </a:pPr>
            <a:r>
              <a:rPr lang="hu-HU" altLang="hu-HU" sz="2400" dirty="0"/>
              <a:t>Szintenként konyha, mosókonyha</a:t>
            </a:r>
          </a:p>
        </p:txBody>
      </p:sp>
      <p:sp>
        <p:nvSpPr>
          <p:cNvPr id="25" name="Jobbra nyíl 24"/>
          <p:cNvSpPr/>
          <p:nvPr/>
        </p:nvSpPr>
        <p:spPr>
          <a:xfrm>
            <a:off x="1547664" y="1304479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6" name="Jobbra nyíl 25"/>
          <p:cNvSpPr/>
          <p:nvPr/>
        </p:nvSpPr>
        <p:spPr>
          <a:xfrm>
            <a:off x="1547664" y="1736527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7" name="Jobbra nyíl 26"/>
          <p:cNvSpPr/>
          <p:nvPr/>
        </p:nvSpPr>
        <p:spPr>
          <a:xfrm>
            <a:off x="1547664" y="2206576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8" name="Jobbra nyíl 27"/>
          <p:cNvSpPr/>
          <p:nvPr/>
        </p:nvSpPr>
        <p:spPr>
          <a:xfrm>
            <a:off x="1547664" y="2638624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9" name="Jobbra nyíl 28"/>
          <p:cNvSpPr/>
          <p:nvPr/>
        </p:nvSpPr>
        <p:spPr>
          <a:xfrm>
            <a:off x="1547664" y="3068960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0" name="Jobbra nyíl 29"/>
          <p:cNvSpPr/>
          <p:nvPr/>
        </p:nvSpPr>
        <p:spPr>
          <a:xfrm>
            <a:off x="1547664" y="3501008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1" name="Jobbra nyíl 30"/>
          <p:cNvSpPr/>
          <p:nvPr/>
        </p:nvSpPr>
        <p:spPr>
          <a:xfrm>
            <a:off x="1547664" y="3934768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17" name="Kép 16" descr="szoba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5568" y="4437112"/>
            <a:ext cx="3888432" cy="2420888"/>
          </a:xfrm>
          <a:prstGeom prst="rect">
            <a:avLst/>
          </a:prstGeom>
        </p:spPr>
      </p:pic>
      <p:pic>
        <p:nvPicPr>
          <p:cNvPr id="18" name="Kép 17" descr="szob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4221088"/>
            <a:ext cx="3384375" cy="1620609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7"/>
          <p:cNvGrpSpPr/>
          <p:nvPr/>
        </p:nvGrpSpPr>
        <p:grpSpPr bwMode="auto">
          <a:xfrm>
            <a:off x="0" y="0"/>
            <a:ext cx="999662" cy="5286365"/>
            <a:chOff x="0" y="0"/>
            <a:chExt cx="1000100" cy="5286364"/>
          </a:xfrm>
          <a:effectLst>
            <a:outerShdw blurRad="292100" dist="12700" dir="2520000" sx="106000" sy="106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Háromszög 8"/>
            <p:cNvSpPr/>
            <p:nvPr/>
          </p:nvSpPr>
          <p:spPr>
            <a:xfrm rot="5400000">
              <a:off x="-535789" y="3750475"/>
              <a:ext cx="2071678" cy="1000100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10" name="Háromszög 9"/>
            <p:cNvSpPr/>
            <p:nvPr/>
          </p:nvSpPr>
          <p:spPr>
            <a:xfrm rot="5400000">
              <a:off x="-535789" y="2178839"/>
              <a:ext cx="2071678" cy="10001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dirty="0">
                <a:solidFill>
                  <a:schemeClr val="bg1"/>
                </a:solidFill>
              </a:endParaRPr>
            </a:p>
          </p:txBody>
        </p:sp>
        <p:sp>
          <p:nvSpPr>
            <p:cNvPr id="11" name="Háromszög 10"/>
            <p:cNvSpPr/>
            <p:nvPr/>
          </p:nvSpPr>
          <p:spPr>
            <a:xfrm rot="5400000">
              <a:off x="-535789" y="535789"/>
              <a:ext cx="2071678" cy="10001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sp>
        <p:nvSpPr>
          <p:cNvPr id="3080" name="Szövegdoboz 17"/>
          <p:cNvSpPr txBox="1">
            <a:spLocks noChangeArrowheads="1"/>
          </p:cNvSpPr>
          <p:nvPr/>
        </p:nvSpPr>
        <p:spPr bwMode="auto">
          <a:xfrm>
            <a:off x="2211388" y="65088"/>
            <a:ext cx="5414962" cy="1016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hu-H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Nemzeti Közszolgálati Egyetem</a:t>
            </a:r>
            <a:br>
              <a:rPr lang="hu-H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hu-H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felépítése</a:t>
            </a:r>
            <a:endParaRPr lang="hu-HU" sz="28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076" name="Rectangle 12"/>
          <p:cNvSpPr>
            <a:spLocks noChangeArrowheads="1"/>
          </p:cNvSpPr>
          <p:nvPr/>
        </p:nvSpPr>
        <p:spPr bwMode="auto">
          <a:xfrm>
            <a:off x="457200" y="3679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hu-HU" altLang="hu-HU"/>
              <a:t/>
            </a:r>
            <a:br>
              <a:rPr lang="hu-HU" altLang="hu-HU"/>
            </a:br>
            <a:endParaRPr lang="hu-HU" altLang="hu-HU"/>
          </a:p>
        </p:txBody>
      </p:sp>
      <p:pic>
        <p:nvPicPr>
          <p:cNvPr id="3078" name="Picture 1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025"/>
            <a:ext cx="1149350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989138"/>
            <a:ext cx="2592387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Szövegdoboz 19"/>
          <p:cNvSpPr txBox="1"/>
          <p:nvPr/>
        </p:nvSpPr>
        <p:spPr>
          <a:xfrm>
            <a:off x="827584" y="4869160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 smtClean="0"/>
              <a:t>Rektor: Prof. Dr. Patyi András</a:t>
            </a:r>
            <a:endParaRPr lang="hu-HU" sz="2000" b="1" i="1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1547664" y="5661248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u="sng" dirty="0" err="1" smtClean="0">
                <a:solidFill>
                  <a:srgbClr val="0000FF"/>
                </a:solidFill>
              </a:rPr>
              <a:t>www.uni-nke.hu</a:t>
            </a:r>
            <a:endParaRPr lang="hu-HU" sz="2000" b="1" u="sng" dirty="0">
              <a:solidFill>
                <a:srgbClr val="0000FF"/>
              </a:solidFill>
            </a:endParaRPr>
          </a:p>
        </p:txBody>
      </p:sp>
      <p:pic>
        <p:nvPicPr>
          <p:cNvPr id="25" name="Kép 24" descr="akk-logo-mai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4437112"/>
            <a:ext cx="3888000" cy="2230615"/>
          </a:xfrm>
          <a:prstGeom prst="rect">
            <a:avLst/>
          </a:prstGeom>
        </p:spPr>
      </p:pic>
      <p:pic>
        <p:nvPicPr>
          <p:cNvPr id="26" name="Kép 25" descr="hhk-logo-mai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363352"/>
            <a:ext cx="3888432" cy="2230863"/>
          </a:xfrm>
          <a:prstGeom prst="rect">
            <a:avLst/>
          </a:prstGeom>
        </p:spPr>
      </p:pic>
      <p:pic>
        <p:nvPicPr>
          <p:cNvPr id="27" name="Kép 26" descr="rtk-logo-mai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39952" y="1700808"/>
            <a:ext cx="3888000" cy="2230615"/>
          </a:xfrm>
          <a:prstGeom prst="rect">
            <a:avLst/>
          </a:prstGeom>
        </p:spPr>
      </p:pic>
      <p:pic>
        <p:nvPicPr>
          <p:cNvPr id="28" name="Kép 27" descr="netk-logo-main-hu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9952" y="3068960"/>
            <a:ext cx="3888000" cy="2230615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15313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hu-HU" dirty="0" smtClean="0"/>
              <a:t>Magyar Honvédség Ludovika Zászlóalj</a:t>
            </a:r>
            <a:br>
              <a:rPr lang="hu-HU" dirty="0" smtClean="0"/>
            </a:br>
            <a:r>
              <a:rPr lang="hu-HU" dirty="0" smtClean="0"/>
              <a:t> </a:t>
            </a:r>
            <a:r>
              <a:rPr lang="hu-HU" sz="2700" dirty="0" smtClean="0"/>
              <a:t>Parancsnok: Molnár Zsolt ezredes</a:t>
            </a:r>
            <a:endParaRPr lang="hu-HU" sz="2700" dirty="0"/>
          </a:p>
        </p:txBody>
      </p:sp>
      <p:sp>
        <p:nvSpPr>
          <p:cNvPr id="18436" name="Tartalom helye 9"/>
          <p:cNvSpPr>
            <a:spLocks noGrp="1"/>
          </p:cNvSpPr>
          <p:nvPr>
            <p:ph idx="1"/>
          </p:nvPr>
        </p:nvSpPr>
        <p:spPr>
          <a:xfrm>
            <a:off x="1857375" y="1500188"/>
            <a:ext cx="6597650" cy="2286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hu-HU" altLang="hu-HU" sz="2800" dirty="0" smtClean="0"/>
              <a:t>Kiképzés, (nemzetközi) katonai gyakorlatok</a:t>
            </a:r>
          </a:p>
          <a:p>
            <a:pPr eaLnBrk="1" hangingPunct="1">
              <a:buFont typeface="Arial" charset="0"/>
              <a:buNone/>
            </a:pPr>
            <a:r>
              <a:rPr lang="hu-HU" altLang="hu-HU" sz="2800" dirty="0" smtClean="0"/>
              <a:t>Mindennapos élet szervezése</a:t>
            </a:r>
          </a:p>
          <a:p>
            <a:pPr eaLnBrk="1" hangingPunct="1">
              <a:buFont typeface="Arial" charset="0"/>
              <a:buNone/>
            </a:pPr>
            <a:r>
              <a:rPr lang="hu-HU" altLang="hu-HU" sz="2800" dirty="0" smtClean="0"/>
              <a:t>Tiszti értékek elsajátítása</a:t>
            </a:r>
          </a:p>
          <a:p>
            <a:pPr eaLnBrk="1" hangingPunct="1">
              <a:buFont typeface="Arial" charset="0"/>
              <a:buNone/>
            </a:pPr>
            <a:r>
              <a:rPr lang="hu-HU" altLang="hu-HU" sz="2800" dirty="0" smtClean="0"/>
              <a:t>Gyakorló parancsnoki rendszer</a:t>
            </a:r>
          </a:p>
          <a:p>
            <a:pPr eaLnBrk="1" hangingPunct="1">
              <a:buFont typeface="Arial" charset="0"/>
              <a:buNone/>
            </a:pPr>
            <a:endParaRPr lang="hu-HU" altLang="hu-HU" sz="2800" dirty="0" smtClean="0"/>
          </a:p>
        </p:txBody>
      </p:sp>
      <p:pic>
        <p:nvPicPr>
          <p:cNvPr id="22534" name="Kép 12" descr="ludovika_1344321697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24500"/>
            <a:ext cx="100012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Jobbra nyíl 13"/>
          <p:cNvSpPr/>
          <p:nvPr/>
        </p:nvSpPr>
        <p:spPr>
          <a:xfrm>
            <a:off x="1000125" y="1643063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5" name="Jobbra nyíl 14"/>
          <p:cNvSpPr/>
          <p:nvPr/>
        </p:nvSpPr>
        <p:spPr>
          <a:xfrm>
            <a:off x="1000125" y="2143125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6" name="Jobbra nyíl 15"/>
          <p:cNvSpPr/>
          <p:nvPr/>
        </p:nvSpPr>
        <p:spPr>
          <a:xfrm>
            <a:off x="1000125" y="2643188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7" name="Jobbra nyíl 16"/>
          <p:cNvSpPr/>
          <p:nvPr/>
        </p:nvSpPr>
        <p:spPr>
          <a:xfrm>
            <a:off x="1000125" y="3214688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18" name="Kép 17" descr="10805310_865780373455542_988421436_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789040"/>
            <a:ext cx="3786187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Kép 18" descr="ludovika_1344321697.png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7072345" y="1979344"/>
            <a:ext cx="1514825" cy="16602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grpSp>
        <p:nvGrpSpPr>
          <p:cNvPr id="20" name="Csoportba foglalás 7"/>
          <p:cNvGrpSpPr/>
          <p:nvPr/>
        </p:nvGrpSpPr>
        <p:grpSpPr bwMode="auto">
          <a:xfrm>
            <a:off x="0" y="14843"/>
            <a:ext cx="999662" cy="5286365"/>
            <a:chOff x="0" y="0"/>
            <a:chExt cx="1000100" cy="5286364"/>
          </a:xfrm>
          <a:effectLst>
            <a:outerShdw blurRad="292100" dist="12700" dir="2520000" sx="106000" sy="106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Háromszög 20"/>
            <p:cNvSpPr/>
            <p:nvPr/>
          </p:nvSpPr>
          <p:spPr>
            <a:xfrm rot="5400000">
              <a:off x="-535789" y="3750475"/>
              <a:ext cx="2071678" cy="1000100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27" name="Háromszög 26"/>
            <p:cNvSpPr/>
            <p:nvPr/>
          </p:nvSpPr>
          <p:spPr>
            <a:xfrm rot="5400000">
              <a:off x="-535789" y="2178839"/>
              <a:ext cx="2071678" cy="10001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dirty="0">
                <a:solidFill>
                  <a:schemeClr val="bg1"/>
                </a:solidFill>
              </a:endParaRPr>
            </a:p>
          </p:txBody>
        </p:sp>
        <p:sp>
          <p:nvSpPr>
            <p:cNvPr id="28" name="Háromszög 27"/>
            <p:cNvSpPr/>
            <p:nvPr/>
          </p:nvSpPr>
          <p:spPr>
            <a:xfrm rot="5400000">
              <a:off x="-535789" y="535789"/>
              <a:ext cx="2071678" cy="10001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pic>
        <p:nvPicPr>
          <p:cNvPr id="29" name="Kép 28" descr="10155867_10206157028716587_5023921431242043164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3789040"/>
            <a:ext cx="3816424" cy="252028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436" grpId="0" build="p"/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7"/>
          <p:cNvGrpSpPr/>
          <p:nvPr/>
        </p:nvGrpSpPr>
        <p:grpSpPr bwMode="auto">
          <a:xfrm>
            <a:off x="0" y="0"/>
            <a:ext cx="999662" cy="5286365"/>
            <a:chOff x="0" y="0"/>
            <a:chExt cx="1000100" cy="5286364"/>
          </a:xfrm>
          <a:effectLst>
            <a:outerShdw blurRad="292100" dist="12700" dir="2520000" sx="106000" sy="106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Háromszög 18"/>
            <p:cNvSpPr/>
            <p:nvPr/>
          </p:nvSpPr>
          <p:spPr>
            <a:xfrm rot="5400000">
              <a:off x="-535789" y="3750475"/>
              <a:ext cx="2071678" cy="1000100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20" name="Háromszög 19"/>
            <p:cNvSpPr/>
            <p:nvPr/>
          </p:nvSpPr>
          <p:spPr>
            <a:xfrm rot="5400000">
              <a:off x="-535789" y="2178839"/>
              <a:ext cx="2071678" cy="10001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dirty="0">
                <a:solidFill>
                  <a:schemeClr val="bg1"/>
                </a:solidFill>
              </a:endParaRPr>
            </a:p>
          </p:txBody>
        </p:sp>
        <p:sp>
          <p:nvSpPr>
            <p:cNvPr id="21" name="Háromszög 20"/>
            <p:cNvSpPr/>
            <p:nvPr/>
          </p:nvSpPr>
          <p:spPr>
            <a:xfrm rot="5400000">
              <a:off x="-535789" y="535789"/>
              <a:ext cx="2071678" cy="10001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sp>
        <p:nvSpPr>
          <p:cNvPr id="9" name="Cím 8"/>
          <p:cNvSpPr>
            <a:spLocks noGrp="1"/>
          </p:cNvSpPr>
          <p:nvPr>
            <p:ph type="title"/>
          </p:nvPr>
        </p:nvSpPr>
        <p:spPr>
          <a:xfrm>
            <a:off x="642938" y="285750"/>
            <a:ext cx="5614987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/>
              <a:t>Infrastruktúra</a:t>
            </a:r>
            <a:endParaRPr lang="hu-HU" dirty="0"/>
          </a:p>
        </p:txBody>
      </p:sp>
      <p:sp>
        <p:nvSpPr>
          <p:cNvPr id="26628" name="Tartalom helye 9"/>
          <p:cNvSpPr>
            <a:spLocks noGrp="1"/>
          </p:cNvSpPr>
          <p:nvPr>
            <p:ph idx="1"/>
          </p:nvPr>
        </p:nvSpPr>
        <p:spPr>
          <a:xfrm>
            <a:off x="1907704" y="1700808"/>
            <a:ext cx="6215063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hu-HU" sz="2800" dirty="0" smtClean="0"/>
              <a:t> Stadionok Metrómegálló 1 villamosmegállónyira</a:t>
            </a:r>
          </a:p>
          <a:p>
            <a:pPr eaLnBrk="1" hangingPunct="1">
              <a:buNone/>
            </a:pPr>
            <a:r>
              <a:rPr lang="hu-HU" sz="2800" dirty="0" smtClean="0"/>
              <a:t> Népliget Buszállomás</a:t>
            </a:r>
            <a:br>
              <a:rPr lang="hu-HU" sz="2800" dirty="0" smtClean="0"/>
            </a:br>
            <a:r>
              <a:rPr lang="hu-HU" sz="2800" dirty="0" smtClean="0"/>
              <a:t>és Metrómegálló 4 villamosmegállónyira</a:t>
            </a:r>
          </a:p>
          <a:p>
            <a:pPr eaLnBrk="1" hangingPunct="1">
              <a:buNone/>
            </a:pPr>
            <a:r>
              <a:rPr lang="hu-HU" sz="2800" dirty="0" smtClean="0"/>
              <a:t> Zugló vasútállomás 3 villamosmegállónyira</a:t>
            </a:r>
          </a:p>
          <a:p>
            <a:pPr eaLnBrk="1" hangingPunct="1">
              <a:buNone/>
            </a:pPr>
            <a:r>
              <a:rPr lang="hu-HU" sz="2800" dirty="0" smtClean="0"/>
              <a:t> Penny Market, LIDL, TESCO, </a:t>
            </a:r>
            <a:br>
              <a:rPr lang="hu-HU" sz="2800" dirty="0" smtClean="0"/>
            </a:br>
            <a:r>
              <a:rPr lang="hu-HU" sz="2800" dirty="0" smtClean="0"/>
              <a:t>Aréna Plaza, Árkád</a:t>
            </a:r>
          </a:p>
        </p:txBody>
      </p:sp>
      <p:pic>
        <p:nvPicPr>
          <p:cNvPr id="26629" name="Picture 8" descr="C:\Users\Bodnár\Pictures\budapest-metro-system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863" b="5392"/>
          <a:stretch>
            <a:fillRect/>
          </a:stretch>
        </p:blipFill>
        <p:spPr bwMode="auto">
          <a:xfrm>
            <a:off x="5247874" y="1"/>
            <a:ext cx="3896126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96238" y="5708650"/>
            <a:ext cx="1147762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Jobbra nyíl 9"/>
          <p:cNvSpPr/>
          <p:nvPr/>
        </p:nvSpPr>
        <p:spPr>
          <a:xfrm>
            <a:off x="1187624" y="1844824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1" name="Jobbra nyíl 10"/>
          <p:cNvSpPr/>
          <p:nvPr/>
        </p:nvSpPr>
        <p:spPr>
          <a:xfrm>
            <a:off x="1187624" y="2780928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2" name="Jobbra nyíl 11"/>
          <p:cNvSpPr/>
          <p:nvPr/>
        </p:nvSpPr>
        <p:spPr>
          <a:xfrm>
            <a:off x="1187624" y="4149080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3" name="Jobbra nyíl 12"/>
          <p:cNvSpPr/>
          <p:nvPr/>
        </p:nvSpPr>
        <p:spPr>
          <a:xfrm>
            <a:off x="1187624" y="5085184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14" name="Kép 13" descr="osi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" y="4653136"/>
            <a:ext cx="3337982" cy="2204863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7"/>
          <p:cNvGrpSpPr/>
          <p:nvPr/>
        </p:nvGrpSpPr>
        <p:grpSpPr bwMode="auto">
          <a:xfrm>
            <a:off x="0" y="0"/>
            <a:ext cx="999662" cy="5286365"/>
            <a:chOff x="0" y="0"/>
            <a:chExt cx="1000100" cy="5286364"/>
          </a:xfrm>
          <a:effectLst>
            <a:outerShdw blurRad="292100" dist="12700" dir="2520000" sx="106000" sy="106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Háromszög 18"/>
            <p:cNvSpPr/>
            <p:nvPr/>
          </p:nvSpPr>
          <p:spPr>
            <a:xfrm rot="5400000">
              <a:off x="-535789" y="3750475"/>
              <a:ext cx="2071678" cy="1000100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20" name="Háromszög 19"/>
            <p:cNvSpPr/>
            <p:nvPr/>
          </p:nvSpPr>
          <p:spPr>
            <a:xfrm rot="5400000">
              <a:off x="-535789" y="2178839"/>
              <a:ext cx="2071678" cy="10001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dirty="0">
                <a:solidFill>
                  <a:schemeClr val="bg1"/>
                </a:solidFill>
              </a:endParaRPr>
            </a:p>
          </p:txBody>
        </p:sp>
        <p:sp>
          <p:nvSpPr>
            <p:cNvPr id="21" name="Háromszög 20"/>
            <p:cNvSpPr/>
            <p:nvPr/>
          </p:nvSpPr>
          <p:spPr>
            <a:xfrm rot="5400000">
              <a:off x="-535789" y="535789"/>
              <a:ext cx="2071678" cy="10001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sp>
        <p:nvSpPr>
          <p:cNvPr id="14" name="Cím 8"/>
          <p:cNvSpPr>
            <a:spLocks noGrp="1"/>
          </p:cNvSpPr>
          <p:nvPr>
            <p:ph type="title"/>
          </p:nvPr>
        </p:nvSpPr>
        <p:spPr>
          <a:xfrm>
            <a:off x="2643188" y="214313"/>
            <a:ext cx="4462462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b="1" i="1" dirty="0" smtClean="0"/>
              <a:t>Szolnoki Campus</a:t>
            </a:r>
            <a:endParaRPr lang="hu-HU" b="1" i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1147762" y="1569692"/>
            <a:ext cx="79962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Magyar Honvédség Repülő Szakemberei</a:t>
            </a:r>
          </a:p>
          <a:p>
            <a:pPr algn="ctr"/>
            <a:r>
              <a:rPr lang="hu-HU" sz="28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képzésének helyszíne</a:t>
            </a:r>
          </a:p>
          <a:p>
            <a:pPr>
              <a:lnSpc>
                <a:spcPct val="150000"/>
              </a:lnSpc>
            </a:pPr>
            <a:r>
              <a:rPr lang="hu-HU" sz="2200" dirty="0" smtClean="0"/>
              <a:t>	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Katonai Repülésirányító</a:t>
            </a:r>
          </a:p>
          <a:p>
            <a:pPr>
              <a:lnSpc>
                <a:spcPct val="150000"/>
              </a:lnSpc>
            </a:pP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Katonai Repülésműszaki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08650"/>
            <a:ext cx="1147762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Jobbra nyíl 10"/>
          <p:cNvSpPr/>
          <p:nvPr/>
        </p:nvSpPr>
        <p:spPr>
          <a:xfrm>
            <a:off x="1147762" y="2779457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2" name="Jobbra nyíl 11"/>
          <p:cNvSpPr/>
          <p:nvPr/>
        </p:nvSpPr>
        <p:spPr>
          <a:xfrm>
            <a:off x="1147762" y="3416054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62" y="3989363"/>
            <a:ext cx="3888432" cy="259228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434" y="3989363"/>
            <a:ext cx="3788431" cy="2593146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7"/>
          <p:cNvGrpSpPr/>
          <p:nvPr/>
        </p:nvGrpSpPr>
        <p:grpSpPr bwMode="auto">
          <a:xfrm>
            <a:off x="0" y="0"/>
            <a:ext cx="999662" cy="5286365"/>
            <a:chOff x="0" y="0"/>
            <a:chExt cx="1000100" cy="5286364"/>
          </a:xfrm>
          <a:effectLst>
            <a:outerShdw blurRad="292100" dist="12700" dir="2520000" sx="106000" sy="106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Háromszög 18"/>
            <p:cNvSpPr/>
            <p:nvPr/>
          </p:nvSpPr>
          <p:spPr>
            <a:xfrm rot="5400000">
              <a:off x="-535789" y="3750475"/>
              <a:ext cx="2071678" cy="1000100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20" name="Háromszög 19"/>
            <p:cNvSpPr/>
            <p:nvPr/>
          </p:nvSpPr>
          <p:spPr>
            <a:xfrm rot="5400000">
              <a:off x="-535789" y="2178839"/>
              <a:ext cx="2071678" cy="10001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dirty="0">
                <a:solidFill>
                  <a:schemeClr val="bg1"/>
                </a:solidFill>
              </a:endParaRPr>
            </a:p>
          </p:txBody>
        </p:sp>
        <p:sp>
          <p:nvSpPr>
            <p:cNvPr id="21" name="Háromszög 20"/>
            <p:cNvSpPr/>
            <p:nvPr/>
          </p:nvSpPr>
          <p:spPr>
            <a:xfrm rot="5400000">
              <a:off x="-535789" y="535789"/>
              <a:ext cx="2071678" cy="10001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sp>
        <p:nvSpPr>
          <p:cNvPr id="9" name="Cím 8"/>
          <p:cNvSpPr>
            <a:spLocks noGrp="1"/>
          </p:cNvSpPr>
          <p:nvPr>
            <p:ph type="title"/>
          </p:nvPr>
        </p:nvSpPr>
        <p:spPr>
          <a:xfrm>
            <a:off x="857250" y="285750"/>
            <a:ext cx="3571875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/>
              <a:t>Egyetemi programok</a:t>
            </a:r>
            <a:endParaRPr lang="hu-HU" dirty="0"/>
          </a:p>
        </p:txBody>
      </p:sp>
      <p:sp>
        <p:nvSpPr>
          <p:cNvPr id="18436" name="Tartalom helye 9"/>
          <p:cNvSpPr>
            <a:spLocks noGrp="1"/>
          </p:cNvSpPr>
          <p:nvPr>
            <p:ph idx="1"/>
          </p:nvPr>
        </p:nvSpPr>
        <p:spPr>
          <a:xfrm>
            <a:off x="1619672" y="1628800"/>
            <a:ext cx="6597650" cy="4665662"/>
          </a:xfrm>
        </p:spPr>
        <p:txBody>
          <a:bodyPr/>
          <a:lstStyle/>
          <a:p>
            <a:pPr eaLnBrk="1" hangingPunct="1">
              <a:buNone/>
            </a:pPr>
            <a:endParaRPr lang="hu-HU" sz="2800" dirty="0" smtClean="0"/>
          </a:p>
          <a:p>
            <a:pPr eaLnBrk="1" hangingPunct="1">
              <a:buNone/>
            </a:pPr>
            <a:r>
              <a:rPr lang="hu-HU" sz="2800" dirty="0" smtClean="0"/>
              <a:t>Gólyatábor</a:t>
            </a:r>
          </a:p>
          <a:p>
            <a:pPr eaLnBrk="1" hangingPunct="1">
              <a:buNone/>
            </a:pPr>
            <a:r>
              <a:rPr lang="hu-HU" sz="2800" dirty="0" smtClean="0"/>
              <a:t>Sportversenyek</a:t>
            </a:r>
          </a:p>
          <a:p>
            <a:pPr eaLnBrk="1" hangingPunct="1">
              <a:buNone/>
            </a:pPr>
            <a:r>
              <a:rPr lang="hu-HU" sz="2800" dirty="0" smtClean="0"/>
              <a:t>Sportnapok</a:t>
            </a:r>
          </a:p>
          <a:p>
            <a:pPr eaLnBrk="1" hangingPunct="1">
              <a:buNone/>
            </a:pPr>
            <a:r>
              <a:rPr lang="hu-HU" sz="2800" dirty="0" smtClean="0"/>
              <a:t>Túlélés</a:t>
            </a:r>
          </a:p>
          <a:p>
            <a:pPr eaLnBrk="1" hangingPunct="1">
              <a:buNone/>
            </a:pPr>
            <a:r>
              <a:rPr lang="hu-HU" sz="2800" dirty="0" smtClean="0"/>
              <a:t>Bulik </a:t>
            </a:r>
            <a:r>
              <a:rPr lang="hu-HU" sz="2800" dirty="0" smtClean="0">
                <a:sym typeface="Wingdings" panose="05000000000000000000" pitchFamily="2" charset="2"/>
              </a:rPr>
              <a:t></a:t>
            </a:r>
            <a:endParaRPr lang="hu-HU" sz="2800" dirty="0" smtClean="0"/>
          </a:p>
          <a:p>
            <a:pPr eaLnBrk="1" hangingPunct="1">
              <a:buNone/>
            </a:pPr>
            <a:r>
              <a:rPr lang="hu-HU" sz="2800" dirty="0" smtClean="0"/>
              <a:t>Ludovika fesztivál</a:t>
            </a:r>
          </a:p>
          <a:p>
            <a:pPr eaLnBrk="1" hangingPunct="1">
              <a:buNone/>
            </a:pPr>
            <a:r>
              <a:rPr lang="hu-HU" sz="2800" dirty="0" smtClean="0"/>
              <a:t>Tisztavatás</a:t>
            </a:r>
          </a:p>
          <a:p>
            <a:pPr eaLnBrk="1" hangingPunct="1">
              <a:buFont typeface="Arial" charset="0"/>
              <a:buNone/>
            </a:pPr>
            <a:endParaRPr lang="hu-HU" sz="2800" dirty="0" smtClean="0"/>
          </a:p>
        </p:txBody>
      </p:sp>
      <p:pic>
        <p:nvPicPr>
          <p:cNvPr id="25609" name="Picture 1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88" y="5661025"/>
            <a:ext cx="1147762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Jobbra nyíl 12"/>
          <p:cNvSpPr/>
          <p:nvPr/>
        </p:nvSpPr>
        <p:spPr>
          <a:xfrm>
            <a:off x="971600" y="2276872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4" name="Jobbra nyíl 13"/>
          <p:cNvSpPr/>
          <p:nvPr/>
        </p:nvSpPr>
        <p:spPr>
          <a:xfrm>
            <a:off x="971600" y="2780928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5" name="Jobbra nyíl 14"/>
          <p:cNvSpPr/>
          <p:nvPr/>
        </p:nvSpPr>
        <p:spPr>
          <a:xfrm>
            <a:off x="971600" y="3356992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6" name="Jobbra nyíl 15"/>
          <p:cNvSpPr/>
          <p:nvPr/>
        </p:nvSpPr>
        <p:spPr>
          <a:xfrm>
            <a:off x="971600" y="3861048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7" name="Jobbra nyíl 16"/>
          <p:cNvSpPr/>
          <p:nvPr/>
        </p:nvSpPr>
        <p:spPr>
          <a:xfrm>
            <a:off x="971600" y="4365104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8" name="Jobbra nyíl 17"/>
          <p:cNvSpPr/>
          <p:nvPr/>
        </p:nvSpPr>
        <p:spPr>
          <a:xfrm>
            <a:off x="971600" y="4869160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2" name="Jobbra nyíl 21"/>
          <p:cNvSpPr/>
          <p:nvPr/>
        </p:nvSpPr>
        <p:spPr>
          <a:xfrm>
            <a:off x="971600" y="5373216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23" name="Picture 7" descr="C:\Users\Bodnár\Desktop\zmne_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4553" y="1"/>
            <a:ext cx="2799447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Kép 23" descr="10805437_865797853453794_1793600617_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1413" y="3501008"/>
            <a:ext cx="4862587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Kép 24" descr="golyatabor-2015.680.451.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28184" y="1844824"/>
            <a:ext cx="2915816" cy="1712828"/>
          </a:xfrm>
          <a:prstGeom prst="rect">
            <a:avLst/>
          </a:prstGeom>
        </p:spPr>
      </p:pic>
      <p:pic>
        <p:nvPicPr>
          <p:cNvPr id="26" name="Kép 25" descr="golyabal-2015-14.680.451.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5936" y="1484784"/>
            <a:ext cx="2662808" cy="17660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436" grpId="0" build="p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b="1" i="1" dirty="0" smtClean="0"/>
              <a:t>Nyíltnap</a:t>
            </a:r>
          </a:p>
        </p:txBody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>
          <a:xfrm>
            <a:off x="1214438" y="1357313"/>
            <a:ext cx="7515225" cy="4525962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hu-HU" altLang="hu-HU" b="1" i="1" dirty="0" smtClean="0"/>
              <a:t>Helyszín:  1101 Bp. Hungária krt. 9-11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hu-HU" altLang="hu-HU" b="1" i="1" dirty="0" smtClean="0"/>
              <a:t>Időpont: Várhatóan 2017. január 13.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hu-HU" altLang="hu-HU" sz="4000" b="1" i="1" dirty="0" smtClean="0"/>
              <a:t>Kövess minket!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hu-HU" altLang="hu-HU" sz="4000" b="1" i="1" dirty="0" smtClean="0"/>
              <a:t>            MH Ludovika Zászlóalj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hu-HU" altLang="hu-HU" sz="4000" b="1" i="1" dirty="0" smtClean="0"/>
              <a:t>    vagy </a:t>
            </a:r>
            <a:r>
              <a:rPr lang="hu-HU" altLang="hu-HU" sz="4000" b="1" i="1" dirty="0" err="1" smtClean="0">
                <a:solidFill>
                  <a:srgbClr val="0070C0"/>
                </a:solidFill>
              </a:rPr>
              <a:t>www.uni-nke.hu</a:t>
            </a:r>
            <a:r>
              <a:rPr lang="hu-HU" altLang="hu-HU" sz="4000" b="1" i="1" dirty="0" smtClean="0"/>
              <a:t> honlapon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hu-HU" altLang="hu-HU" sz="4000" b="1" i="1" dirty="0" smtClean="0"/>
              <a:t> </a:t>
            </a:r>
            <a:endParaRPr lang="hu-HU" altLang="hu-HU" sz="4000" dirty="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hu-HU" altLang="hu-HU" sz="4000" b="1" i="1" dirty="0" smtClean="0"/>
              <a:t>          </a:t>
            </a:r>
          </a:p>
        </p:txBody>
      </p:sp>
      <p:pic>
        <p:nvPicPr>
          <p:cNvPr id="6" name="Kép 5" descr="IMG_8679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13" y="4524375"/>
            <a:ext cx="3500437" cy="2333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" name="Kép 7" descr="facebook-6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2275" y="3113088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Csoportba foglalás 7"/>
          <p:cNvGrpSpPr/>
          <p:nvPr/>
        </p:nvGrpSpPr>
        <p:grpSpPr bwMode="auto">
          <a:xfrm>
            <a:off x="0" y="0"/>
            <a:ext cx="999662" cy="5286365"/>
            <a:chOff x="0" y="0"/>
            <a:chExt cx="1000100" cy="5286364"/>
          </a:xfrm>
          <a:effectLst>
            <a:outerShdw blurRad="292100" dist="12700" dir="2520000" sx="106000" sy="106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Háromszög 9"/>
            <p:cNvSpPr/>
            <p:nvPr/>
          </p:nvSpPr>
          <p:spPr>
            <a:xfrm rot="5400000">
              <a:off x="-535789" y="3750475"/>
              <a:ext cx="2071678" cy="1000100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11" name="Háromszög 10"/>
            <p:cNvSpPr/>
            <p:nvPr/>
          </p:nvSpPr>
          <p:spPr>
            <a:xfrm rot="5400000">
              <a:off x="-535789" y="2178839"/>
              <a:ext cx="2071678" cy="10001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dirty="0">
                <a:solidFill>
                  <a:schemeClr val="bg1"/>
                </a:solidFill>
              </a:endParaRPr>
            </a:p>
          </p:txBody>
        </p:sp>
        <p:sp>
          <p:nvSpPr>
            <p:cNvPr id="12" name="Háromszög 11"/>
            <p:cNvSpPr/>
            <p:nvPr/>
          </p:nvSpPr>
          <p:spPr>
            <a:xfrm rot="5400000">
              <a:off x="-535789" y="535789"/>
              <a:ext cx="2071678" cy="10001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pic>
        <p:nvPicPr>
          <p:cNvPr id="26631" name="Kép 12" descr="ludovika_1344321697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524500"/>
            <a:ext cx="100012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zövegdoboz 13"/>
          <p:cNvSpPr txBox="1"/>
          <p:nvPr/>
        </p:nvSpPr>
        <p:spPr>
          <a:xfrm>
            <a:off x="1547664" y="5013176"/>
            <a:ext cx="3528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Készítették: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Bodnár István </a:t>
            </a:r>
            <a:r>
              <a:rPr lang="hu-H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hdgy</a:t>
            </a:r>
            <a: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Józan Nándor </a:t>
            </a:r>
            <a:r>
              <a:rPr lang="hu-H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hdgy</a:t>
            </a:r>
            <a: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Sajtos Dániel </a:t>
            </a:r>
            <a:r>
              <a:rPr lang="hu-H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hdgy</a:t>
            </a:r>
            <a: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Józan Csaba </a:t>
            </a:r>
            <a:r>
              <a:rPr lang="hu-H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htj</a:t>
            </a:r>
            <a: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Simon Nándor </a:t>
            </a:r>
            <a:r>
              <a:rPr lang="hu-H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htj</a:t>
            </a:r>
            <a: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endParaRPr lang="hu-H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  <p:bldP spid="2765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72616" y="-52721"/>
            <a:ext cx="10369152" cy="6910721"/>
          </a:xfrm>
          <a:prstGeom prst="rect">
            <a:avLst/>
          </a:prstGeom>
        </p:spPr>
      </p:pic>
      <p:sp>
        <p:nvSpPr>
          <p:cNvPr id="8" name="Lekerekített téglalapbuborék 7"/>
          <p:cNvSpPr/>
          <p:nvPr/>
        </p:nvSpPr>
        <p:spPr>
          <a:xfrm rot="21271958">
            <a:off x="30543" y="490944"/>
            <a:ext cx="5400600" cy="1512168"/>
          </a:xfrm>
          <a:prstGeom prst="wedgeRoundRectCallout">
            <a:avLst>
              <a:gd name="adj1" fmla="val 37608"/>
              <a:gd name="adj2" fmla="val 42344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 rot="21231367">
            <a:off x="493701" y="795966"/>
            <a:ext cx="46805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latin typeface="Segoe Script" panose="020B0504020000000003" pitchFamily="34" charset="0"/>
              </a:rPr>
              <a:t>Kérdések?</a:t>
            </a:r>
            <a:endParaRPr lang="hu-HU" sz="6600" dirty="0"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52080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7"/>
          <p:cNvGrpSpPr/>
          <p:nvPr/>
        </p:nvGrpSpPr>
        <p:grpSpPr bwMode="auto">
          <a:xfrm>
            <a:off x="0" y="0"/>
            <a:ext cx="999662" cy="5286365"/>
            <a:chOff x="0" y="0"/>
            <a:chExt cx="1000100" cy="5286364"/>
          </a:xfrm>
          <a:effectLst>
            <a:outerShdw blurRad="292100" dist="12700" dir="2520000" sx="106000" sy="106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Háromszög 8"/>
            <p:cNvSpPr/>
            <p:nvPr/>
          </p:nvSpPr>
          <p:spPr>
            <a:xfrm rot="5400000">
              <a:off x="-535789" y="3750475"/>
              <a:ext cx="2071678" cy="1000100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10" name="Háromszög 9"/>
            <p:cNvSpPr/>
            <p:nvPr/>
          </p:nvSpPr>
          <p:spPr>
            <a:xfrm rot="5400000">
              <a:off x="-535789" y="2178839"/>
              <a:ext cx="2071678" cy="10001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dirty="0">
                <a:solidFill>
                  <a:schemeClr val="bg1"/>
                </a:solidFill>
              </a:endParaRPr>
            </a:p>
          </p:txBody>
        </p:sp>
        <p:sp>
          <p:nvSpPr>
            <p:cNvPr id="11" name="Háromszög 10"/>
            <p:cNvSpPr/>
            <p:nvPr/>
          </p:nvSpPr>
          <p:spPr>
            <a:xfrm rot="5400000">
              <a:off x="-535789" y="535789"/>
              <a:ext cx="2071678" cy="10001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sp>
        <p:nvSpPr>
          <p:cNvPr id="3080" name="Szövegdoboz 17"/>
          <p:cNvSpPr txBox="1">
            <a:spLocks noChangeArrowheads="1"/>
          </p:cNvSpPr>
          <p:nvPr/>
        </p:nvSpPr>
        <p:spPr bwMode="auto">
          <a:xfrm>
            <a:off x="1838325" y="65088"/>
            <a:ext cx="6161088" cy="1016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hu-H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Nemzeti Közszolgálati Egyetem</a:t>
            </a:r>
            <a:br>
              <a:rPr lang="hu-H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hu-H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Hadtudományi és Honvédtisztképző Kar</a:t>
            </a:r>
          </a:p>
        </p:txBody>
      </p:sp>
      <p:sp>
        <p:nvSpPr>
          <p:cNvPr id="7172" name="Rectangle 12"/>
          <p:cNvSpPr>
            <a:spLocks noChangeArrowheads="1"/>
          </p:cNvSpPr>
          <p:nvPr/>
        </p:nvSpPr>
        <p:spPr bwMode="auto">
          <a:xfrm>
            <a:off x="457200" y="3679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hu-HU"/>
              <a:t/>
            </a:r>
            <a:br>
              <a:rPr lang="hu-HU"/>
            </a:br>
            <a:endParaRPr lang="hu-HU"/>
          </a:p>
        </p:txBody>
      </p:sp>
      <p:sp>
        <p:nvSpPr>
          <p:cNvPr id="30" name="Szövegdoboz 29"/>
          <p:cNvSpPr txBox="1">
            <a:spLocks noChangeArrowheads="1"/>
          </p:cNvSpPr>
          <p:nvPr/>
        </p:nvSpPr>
        <p:spPr bwMode="auto">
          <a:xfrm>
            <a:off x="1619250" y="3771900"/>
            <a:ext cx="662463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hu-HU" sz="2000" b="1" dirty="0">
                <a:latin typeface="+mj-lt"/>
              </a:rPr>
              <a:t>Elődje: Zrínyi Miklós Nemzetvédelmi Egyetem két kara, a Kossuth Lajos Hadtudományi Kar és a Bolyai János Katonai Műszaki Kar</a:t>
            </a:r>
          </a:p>
          <a:p>
            <a:pPr eaLnBrk="1" hangingPunct="1"/>
            <a:r>
              <a:rPr lang="hu-HU" sz="2000" b="1" dirty="0">
                <a:latin typeface="+mj-lt"/>
              </a:rPr>
              <a:t/>
            </a:r>
            <a:br>
              <a:rPr lang="hu-HU" sz="2000" b="1" dirty="0">
                <a:latin typeface="+mj-lt"/>
              </a:rPr>
            </a:br>
            <a:r>
              <a:rPr lang="hu-HU" sz="2000" b="1" dirty="0">
                <a:latin typeface="+mj-lt"/>
              </a:rPr>
              <a:t>KAMPUSZOK: </a:t>
            </a:r>
            <a:br>
              <a:rPr lang="hu-HU" sz="2000" b="1" dirty="0">
                <a:latin typeface="+mj-lt"/>
              </a:rPr>
            </a:br>
            <a:r>
              <a:rPr lang="hu-HU" sz="2000" b="1" dirty="0">
                <a:latin typeface="+mj-lt"/>
              </a:rPr>
              <a:t>		- 1101 Budapest, X. Hungária krt. 9-11.</a:t>
            </a:r>
          </a:p>
          <a:p>
            <a:pPr eaLnBrk="1" hangingPunct="1"/>
            <a:r>
              <a:rPr lang="hu-HU" sz="2000" b="1" dirty="0">
                <a:latin typeface="+mj-lt"/>
              </a:rPr>
              <a:t>		- Szolnok, Kilián út 1.</a:t>
            </a:r>
          </a:p>
          <a:p>
            <a:pPr eaLnBrk="1" hangingPunct="1"/>
            <a:endParaRPr lang="hu-HU" sz="2000" b="1" dirty="0">
              <a:latin typeface="+mj-lt"/>
            </a:endParaRPr>
          </a:p>
          <a:p>
            <a:pPr eaLnBrk="1" hangingPunct="1"/>
            <a:r>
              <a:rPr lang="hu-HU" sz="2000" b="1" dirty="0">
                <a:latin typeface="+mj-lt"/>
              </a:rPr>
              <a:t>Dékán: Dr. </a:t>
            </a:r>
            <a:r>
              <a:rPr lang="hu-HU" sz="2000" b="1" dirty="0" smtClean="0">
                <a:latin typeface="+mj-lt"/>
              </a:rPr>
              <a:t>Boldizsár Gábor </a:t>
            </a:r>
            <a:r>
              <a:rPr lang="hu-HU" sz="2000" b="1" dirty="0" smtClean="0">
                <a:latin typeface="+mj-lt"/>
              </a:rPr>
              <a:t>ezredes</a:t>
            </a:r>
            <a:endParaRPr lang="hu-HU" sz="2000" b="1" dirty="0">
              <a:latin typeface="+mj-lt"/>
            </a:endParaRPr>
          </a:p>
          <a:p>
            <a:pPr eaLnBrk="1" hangingPunct="1"/>
            <a:endParaRPr lang="hu-HU" dirty="0"/>
          </a:p>
          <a:p>
            <a:pPr eaLnBrk="1" hangingPunct="1"/>
            <a:endParaRPr lang="hu-HU" dirty="0"/>
          </a:p>
        </p:txBody>
      </p:sp>
      <p:pic>
        <p:nvPicPr>
          <p:cNvPr id="7174" name="Picture 1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025"/>
            <a:ext cx="1149350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00" y="1117600"/>
            <a:ext cx="2598738" cy="259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7"/>
          <p:cNvGrpSpPr/>
          <p:nvPr/>
        </p:nvGrpSpPr>
        <p:grpSpPr bwMode="auto">
          <a:xfrm>
            <a:off x="0" y="0"/>
            <a:ext cx="999662" cy="5286365"/>
            <a:chOff x="0" y="0"/>
            <a:chExt cx="1000100" cy="5286364"/>
          </a:xfrm>
          <a:effectLst>
            <a:outerShdw blurRad="292100" dist="12700" dir="2520000" sx="106000" sy="106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Háromszög 18"/>
            <p:cNvSpPr/>
            <p:nvPr/>
          </p:nvSpPr>
          <p:spPr>
            <a:xfrm rot="5400000">
              <a:off x="-535789" y="3750475"/>
              <a:ext cx="2071678" cy="1000100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20" name="Háromszög 19"/>
            <p:cNvSpPr/>
            <p:nvPr/>
          </p:nvSpPr>
          <p:spPr>
            <a:xfrm rot="5400000">
              <a:off x="-535789" y="2178839"/>
              <a:ext cx="2071678" cy="10001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dirty="0">
                <a:solidFill>
                  <a:schemeClr val="bg1"/>
                </a:solidFill>
              </a:endParaRPr>
            </a:p>
          </p:txBody>
        </p:sp>
        <p:sp>
          <p:nvSpPr>
            <p:cNvPr id="21" name="Háromszög 20"/>
            <p:cNvSpPr/>
            <p:nvPr/>
          </p:nvSpPr>
          <p:spPr>
            <a:xfrm rot="5400000">
              <a:off x="-535789" y="535789"/>
              <a:ext cx="2071678" cy="10001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sp>
        <p:nvSpPr>
          <p:cNvPr id="9" name="Cím 8"/>
          <p:cNvSpPr>
            <a:spLocks noGrp="1"/>
          </p:cNvSpPr>
          <p:nvPr>
            <p:ph type="title"/>
          </p:nvPr>
        </p:nvSpPr>
        <p:spPr>
          <a:xfrm>
            <a:off x="714375" y="-142875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hu-HU" dirty="0" smtClean="0"/>
              <a:t>Várható Katonai szakok (2017. szept.)</a:t>
            </a:r>
          </a:p>
        </p:txBody>
      </p:sp>
      <p:sp>
        <p:nvSpPr>
          <p:cNvPr id="6148" name="Tartalom helye 9"/>
          <p:cNvSpPr>
            <a:spLocks noGrp="1"/>
          </p:cNvSpPr>
          <p:nvPr>
            <p:ph idx="1"/>
          </p:nvPr>
        </p:nvSpPr>
        <p:spPr>
          <a:xfrm>
            <a:off x="1071563" y="1214438"/>
            <a:ext cx="5786437" cy="452437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hu-HU" altLang="hu-HU" sz="2400" b="1" dirty="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endParaRPr lang="hu-HU" altLang="hu-HU" sz="2400" b="1" dirty="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hu-HU" altLang="hu-HU" sz="3600" b="1" dirty="0" smtClean="0"/>
              <a:t>Az alapszakok 7+1 félévesek</a:t>
            </a:r>
          </a:p>
          <a:p>
            <a:pPr eaLnBrk="1" hangingPunct="1">
              <a:buFont typeface="Arial" charset="0"/>
              <a:buNone/>
            </a:pPr>
            <a:r>
              <a:rPr lang="hu-HU" altLang="hu-HU" sz="2400" dirty="0" smtClean="0"/>
              <a:t>             </a:t>
            </a:r>
          </a:p>
          <a:p>
            <a:pPr eaLnBrk="1" hangingPunct="1">
              <a:buFont typeface="Arial" charset="0"/>
              <a:buNone/>
            </a:pPr>
            <a:r>
              <a:rPr lang="hu-HU" altLang="hu-HU" sz="2400" dirty="0" smtClean="0"/>
              <a:t>		 </a:t>
            </a:r>
            <a:r>
              <a:rPr lang="hu-HU" altLang="hu-HU" sz="2400" b="1" dirty="0" smtClean="0"/>
              <a:t>Katonai vezetői</a:t>
            </a:r>
          </a:p>
          <a:p>
            <a:pPr eaLnBrk="1" hangingPunct="1">
              <a:buFont typeface="Arial" charset="0"/>
              <a:buNone/>
            </a:pPr>
            <a:r>
              <a:rPr lang="hu-HU" altLang="hu-HU" sz="2400" b="1" dirty="0" smtClean="0"/>
              <a:t>              Katonai logisztikai</a:t>
            </a:r>
          </a:p>
          <a:p>
            <a:pPr eaLnBrk="1" hangingPunct="1">
              <a:buFont typeface="Arial" charset="0"/>
              <a:buNone/>
            </a:pPr>
            <a:r>
              <a:rPr lang="hu-HU" altLang="hu-HU" sz="2400" b="1" dirty="0" smtClean="0"/>
              <a:t>              Katonai üzemeltetői</a:t>
            </a:r>
          </a:p>
        </p:txBody>
      </p:sp>
      <p:sp>
        <p:nvSpPr>
          <p:cNvPr id="10245" name="Rectangle 8"/>
          <p:cNvSpPr>
            <a:spLocks noChangeArrowheads="1"/>
          </p:cNvSpPr>
          <p:nvPr/>
        </p:nvSpPr>
        <p:spPr bwMode="auto">
          <a:xfrm>
            <a:off x="457200" y="3595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hu-HU" altLang="hu-HU"/>
              <a:t/>
            </a:r>
            <a:br>
              <a:rPr lang="hu-HU" altLang="hu-HU"/>
            </a:br>
            <a:endParaRPr lang="hu-HU" altLang="hu-HU"/>
          </a:p>
        </p:txBody>
      </p:sp>
      <p:pic>
        <p:nvPicPr>
          <p:cNvPr id="10246" name="Picture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88" y="5661025"/>
            <a:ext cx="1147762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Jobbra nyíl 10"/>
          <p:cNvSpPr/>
          <p:nvPr/>
        </p:nvSpPr>
        <p:spPr>
          <a:xfrm>
            <a:off x="1323975" y="3286125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2" name="Jobbra nyíl 11"/>
          <p:cNvSpPr/>
          <p:nvPr/>
        </p:nvSpPr>
        <p:spPr>
          <a:xfrm>
            <a:off x="1323975" y="3714750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3" name="Jobbra nyíl 12"/>
          <p:cNvSpPr/>
          <p:nvPr/>
        </p:nvSpPr>
        <p:spPr>
          <a:xfrm>
            <a:off x="1323975" y="4214813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10250" name="Kép 14" descr="IMG_874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-214338"/>
            <a:ext cx="5000625" cy="7500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6148" grpId="0" build="p" autoUpdateAnimBg="0" advAuto="0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7"/>
          <p:cNvGrpSpPr/>
          <p:nvPr/>
        </p:nvGrpSpPr>
        <p:grpSpPr bwMode="auto">
          <a:xfrm>
            <a:off x="0" y="-26988"/>
            <a:ext cx="999662" cy="5286365"/>
            <a:chOff x="0" y="0"/>
            <a:chExt cx="1000100" cy="5286364"/>
          </a:xfrm>
          <a:effectLst>
            <a:outerShdw blurRad="292100" dist="12700" dir="2520000" sx="106000" sy="106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Háromszög 18"/>
            <p:cNvSpPr/>
            <p:nvPr/>
          </p:nvSpPr>
          <p:spPr>
            <a:xfrm rot="5400000">
              <a:off x="-535789" y="3750475"/>
              <a:ext cx="2071678" cy="1000100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20" name="Háromszög 19"/>
            <p:cNvSpPr/>
            <p:nvPr/>
          </p:nvSpPr>
          <p:spPr>
            <a:xfrm rot="5400000">
              <a:off x="-535789" y="2178839"/>
              <a:ext cx="2071678" cy="10001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dirty="0">
                <a:solidFill>
                  <a:schemeClr val="bg1"/>
                </a:solidFill>
              </a:endParaRPr>
            </a:p>
          </p:txBody>
        </p:sp>
        <p:sp>
          <p:nvSpPr>
            <p:cNvPr id="21" name="Háromszög 20"/>
            <p:cNvSpPr/>
            <p:nvPr/>
          </p:nvSpPr>
          <p:spPr>
            <a:xfrm rot="5400000">
              <a:off x="-535789" y="535789"/>
              <a:ext cx="2071678" cy="10001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sp>
        <p:nvSpPr>
          <p:cNvPr id="9" name="Cím 8"/>
          <p:cNvSpPr>
            <a:spLocks noGrp="1"/>
          </p:cNvSpPr>
          <p:nvPr>
            <p:ph type="title" idx="4294967295"/>
          </p:nvPr>
        </p:nvSpPr>
        <p:spPr>
          <a:xfrm>
            <a:off x="1214438" y="714375"/>
            <a:ext cx="7929562" cy="18573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hu-HU" sz="4000" dirty="0" smtClean="0"/>
              <a:t>Várható </a:t>
            </a:r>
            <a:r>
              <a:rPr lang="hu-HU" sz="4000" u="sng" dirty="0" smtClean="0"/>
              <a:t>katonai vezető</a:t>
            </a:r>
            <a:r>
              <a:rPr lang="hu-HU" sz="4000" dirty="0" smtClean="0"/>
              <a:t> szakirányok </a:t>
            </a:r>
            <a:br>
              <a:rPr lang="hu-HU" sz="4000" dirty="0" smtClean="0"/>
            </a:br>
            <a:r>
              <a:rPr lang="hu-HU" sz="4000" dirty="0" smtClean="0"/>
              <a:t/>
            </a:r>
            <a:br>
              <a:rPr lang="hu-HU" sz="4000" dirty="0" smtClean="0"/>
            </a:br>
            <a:endParaRPr lang="hu-HU" sz="4000" dirty="0" smtClean="0"/>
          </a:p>
        </p:txBody>
      </p:sp>
      <p:sp>
        <p:nvSpPr>
          <p:cNvPr id="7172" name="Tartalom helye 9"/>
          <p:cNvSpPr>
            <a:spLocks noGrp="1"/>
          </p:cNvSpPr>
          <p:nvPr>
            <p:ph idx="4294967295"/>
          </p:nvPr>
        </p:nvSpPr>
        <p:spPr>
          <a:xfrm>
            <a:off x="3851920" y="2060848"/>
            <a:ext cx="4071937" cy="371475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hu-HU" i="1" dirty="0" smtClean="0"/>
              <a:t>Légvédelmi rakétatüzér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hu-HU" i="1" dirty="0" smtClean="0"/>
              <a:t>Harcoló műszaki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hu-HU" i="1" dirty="0" smtClean="0"/>
              <a:t>Harckocsizó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hu-HU" i="1" dirty="0" smtClean="0"/>
              <a:t>Felderítő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hu-HU" i="1" dirty="0" smtClean="0"/>
              <a:t>Lövész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hu-HU" i="1" dirty="0" smtClean="0"/>
              <a:t>Tüzér</a:t>
            </a:r>
          </a:p>
        </p:txBody>
      </p:sp>
      <p:sp>
        <p:nvSpPr>
          <p:cNvPr id="12" name="Cím 8"/>
          <p:cNvSpPr txBox="1">
            <a:spLocks/>
          </p:cNvSpPr>
          <p:nvPr/>
        </p:nvSpPr>
        <p:spPr bwMode="auto">
          <a:xfrm>
            <a:off x="900113" y="11588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rmAutofit/>
          </a:bodyPr>
          <a:lstStyle/>
          <a:p>
            <a:pPr algn="ctr" eaLnBrk="1" hangingPunct="1">
              <a:defRPr/>
            </a:pPr>
            <a:endParaRPr lang="hu-HU" sz="4400">
              <a:latin typeface="Calibri" pitchFamily="34" charset="0"/>
            </a:endParaRPr>
          </a:p>
        </p:txBody>
      </p:sp>
      <p:pic>
        <p:nvPicPr>
          <p:cNvPr id="16390" name="Pictur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88" y="5661025"/>
            <a:ext cx="1147762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Jobbra nyíl 9"/>
          <p:cNvSpPr/>
          <p:nvPr/>
        </p:nvSpPr>
        <p:spPr>
          <a:xfrm>
            <a:off x="2643188" y="2286000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1" name="Jobbra nyíl 10"/>
          <p:cNvSpPr/>
          <p:nvPr/>
        </p:nvSpPr>
        <p:spPr>
          <a:xfrm>
            <a:off x="2643188" y="2857500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3" name="Jobbra nyíl 12"/>
          <p:cNvSpPr/>
          <p:nvPr/>
        </p:nvSpPr>
        <p:spPr>
          <a:xfrm>
            <a:off x="2643188" y="3429000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4" name="Jobbra nyíl 13"/>
          <p:cNvSpPr/>
          <p:nvPr/>
        </p:nvSpPr>
        <p:spPr>
          <a:xfrm>
            <a:off x="2643188" y="4000500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5" name="Jobbra nyíl 14"/>
          <p:cNvSpPr/>
          <p:nvPr/>
        </p:nvSpPr>
        <p:spPr>
          <a:xfrm>
            <a:off x="2643188" y="4643438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6" name="Jobbra nyíl 15"/>
          <p:cNvSpPr/>
          <p:nvPr/>
        </p:nvSpPr>
        <p:spPr>
          <a:xfrm>
            <a:off x="2643188" y="5214938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17" name="Kép 16" descr="IMG_877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8" y="2786063"/>
            <a:ext cx="5751512" cy="3833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2681291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172" grpId="0" build="p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7"/>
          <p:cNvGrpSpPr/>
          <p:nvPr/>
        </p:nvGrpSpPr>
        <p:grpSpPr bwMode="auto">
          <a:xfrm>
            <a:off x="0" y="-26988"/>
            <a:ext cx="999662" cy="5286365"/>
            <a:chOff x="0" y="0"/>
            <a:chExt cx="1000100" cy="5286364"/>
          </a:xfrm>
          <a:effectLst>
            <a:outerShdw blurRad="292100" dist="12700" dir="2520000" sx="106000" sy="106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Háromszög 18"/>
            <p:cNvSpPr/>
            <p:nvPr/>
          </p:nvSpPr>
          <p:spPr>
            <a:xfrm rot="5400000">
              <a:off x="-535789" y="3750475"/>
              <a:ext cx="2071678" cy="1000100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20" name="Háromszög 19"/>
            <p:cNvSpPr/>
            <p:nvPr/>
          </p:nvSpPr>
          <p:spPr>
            <a:xfrm rot="5400000">
              <a:off x="-535789" y="2178839"/>
              <a:ext cx="2071678" cy="10001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dirty="0">
                <a:solidFill>
                  <a:schemeClr val="bg1"/>
                </a:solidFill>
              </a:endParaRPr>
            </a:p>
          </p:txBody>
        </p:sp>
        <p:sp>
          <p:nvSpPr>
            <p:cNvPr id="21" name="Háromszög 20"/>
            <p:cNvSpPr/>
            <p:nvPr/>
          </p:nvSpPr>
          <p:spPr>
            <a:xfrm rot="5400000">
              <a:off x="-535789" y="535789"/>
              <a:ext cx="2071678" cy="10001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sp>
        <p:nvSpPr>
          <p:cNvPr id="7172" name="Tartalom helye 9"/>
          <p:cNvSpPr>
            <a:spLocks noGrp="1"/>
          </p:cNvSpPr>
          <p:nvPr>
            <p:ph idx="4294967295"/>
          </p:nvPr>
        </p:nvSpPr>
        <p:spPr>
          <a:xfrm>
            <a:off x="3275856" y="2636912"/>
            <a:ext cx="4424362" cy="1928813"/>
          </a:xfrm>
        </p:spPr>
        <p:txBody>
          <a:bodyPr>
            <a:noAutofit/>
          </a:bodyPr>
          <a:lstStyle/>
          <a:p>
            <a:pPr marL="0" indent="0" eaLnBrk="1" hangingPunct="1">
              <a:buFontTx/>
              <a:buNone/>
              <a:defRPr/>
            </a:pPr>
            <a:r>
              <a:rPr lang="hu-HU" i="1" dirty="0" smtClean="0"/>
              <a:t>Katonai közlekedés</a:t>
            </a:r>
          </a:p>
          <a:p>
            <a:pPr marL="0" indent="0" eaLnBrk="1" hangingPunct="1">
              <a:buFontTx/>
              <a:buNone/>
              <a:defRPr/>
            </a:pPr>
            <a:r>
              <a:rPr lang="hu-HU" i="1" dirty="0" smtClean="0"/>
              <a:t>Hadtáp</a:t>
            </a:r>
          </a:p>
          <a:p>
            <a:pPr marL="0" indent="0" eaLnBrk="1" hangingPunct="1">
              <a:buFontTx/>
              <a:buNone/>
              <a:defRPr/>
            </a:pPr>
            <a:r>
              <a:rPr lang="hu-HU" i="1" dirty="0" smtClean="0"/>
              <a:t>Pénzügy</a:t>
            </a:r>
          </a:p>
          <a:p>
            <a:pPr marL="0" indent="0" eaLnBrk="1" hangingPunct="1">
              <a:buFontTx/>
              <a:buNone/>
              <a:defRPr/>
            </a:pPr>
            <a:r>
              <a:rPr lang="hu-HU" i="1" dirty="0" smtClean="0"/>
              <a:t>Haditechnika</a:t>
            </a:r>
          </a:p>
        </p:txBody>
      </p:sp>
      <p:sp>
        <p:nvSpPr>
          <p:cNvPr id="12" name="Cím 8"/>
          <p:cNvSpPr txBox="1">
            <a:spLocks/>
          </p:cNvSpPr>
          <p:nvPr/>
        </p:nvSpPr>
        <p:spPr bwMode="auto">
          <a:xfrm>
            <a:off x="900113" y="11588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rmAutofit/>
          </a:bodyPr>
          <a:lstStyle/>
          <a:p>
            <a:pPr algn="ctr" eaLnBrk="1" hangingPunct="1">
              <a:defRPr/>
            </a:pPr>
            <a:endParaRPr lang="hu-HU" sz="4400">
              <a:latin typeface="Calibri" pitchFamily="34" charset="0"/>
            </a:endParaRPr>
          </a:p>
        </p:txBody>
      </p:sp>
      <p:sp>
        <p:nvSpPr>
          <p:cNvPr id="11" name="Cím 8"/>
          <p:cNvSpPr txBox="1">
            <a:spLocks/>
          </p:cNvSpPr>
          <p:nvPr/>
        </p:nvSpPr>
        <p:spPr bwMode="auto">
          <a:xfrm>
            <a:off x="1214438" y="836613"/>
            <a:ext cx="7929562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 fontScale="90000" lnSpcReduction="10000"/>
          </a:bodyPr>
          <a:lstStyle/>
          <a:p>
            <a:pPr algn="ctr">
              <a:lnSpc>
                <a:spcPct val="90000"/>
              </a:lnSpc>
              <a:defRPr/>
            </a:pPr>
            <a:r>
              <a:rPr lang="hu-HU" sz="4000" dirty="0">
                <a:latin typeface="+mj-lt"/>
                <a:ea typeface="+mj-ea"/>
                <a:cs typeface="+mj-cs"/>
              </a:rPr>
              <a:t>Várható katonai </a:t>
            </a:r>
            <a:r>
              <a:rPr lang="hu-HU" sz="4000" u="sng" dirty="0">
                <a:latin typeface="+mj-lt"/>
                <a:ea typeface="+mj-ea"/>
                <a:cs typeface="+mj-cs"/>
              </a:rPr>
              <a:t>logisztika</a:t>
            </a:r>
            <a:r>
              <a:rPr lang="hu-HU" sz="4000" dirty="0">
                <a:latin typeface="+mj-lt"/>
                <a:ea typeface="+mj-ea"/>
                <a:cs typeface="+mj-cs"/>
              </a:rPr>
              <a:t> szakirányok</a:t>
            </a:r>
          </a:p>
          <a:p>
            <a:pPr algn="ctr">
              <a:lnSpc>
                <a:spcPct val="90000"/>
              </a:lnSpc>
              <a:defRPr/>
            </a:pPr>
            <a:r>
              <a:rPr lang="hu-HU" sz="4000" dirty="0">
                <a:latin typeface="+mj-lt"/>
                <a:ea typeface="+mj-ea"/>
                <a:cs typeface="+mj-cs"/>
              </a:rPr>
              <a:t/>
            </a:r>
            <a:br>
              <a:rPr lang="hu-HU" sz="4000" dirty="0">
                <a:latin typeface="+mj-lt"/>
                <a:ea typeface="+mj-ea"/>
                <a:cs typeface="+mj-cs"/>
              </a:rPr>
            </a:br>
            <a:r>
              <a:rPr lang="hu-HU" sz="4000" dirty="0">
                <a:latin typeface="+mj-lt"/>
                <a:ea typeface="+mj-ea"/>
                <a:cs typeface="+mj-cs"/>
              </a:rPr>
              <a:t/>
            </a:r>
            <a:br>
              <a:rPr lang="hu-HU" sz="4000" dirty="0">
                <a:latin typeface="+mj-lt"/>
                <a:ea typeface="+mj-ea"/>
                <a:cs typeface="+mj-cs"/>
              </a:rPr>
            </a:br>
            <a:endParaRPr lang="hu-HU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13" name="Jobbra nyíl 12"/>
          <p:cNvSpPr/>
          <p:nvPr/>
        </p:nvSpPr>
        <p:spPr>
          <a:xfrm>
            <a:off x="1619672" y="2852936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4" name="Jobbra nyíl 13"/>
          <p:cNvSpPr/>
          <p:nvPr/>
        </p:nvSpPr>
        <p:spPr>
          <a:xfrm>
            <a:off x="1619672" y="3429000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5" name="Jobbra nyíl 14"/>
          <p:cNvSpPr/>
          <p:nvPr/>
        </p:nvSpPr>
        <p:spPr>
          <a:xfrm>
            <a:off x="1619672" y="4581128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17" name="Pictur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88" y="5661025"/>
            <a:ext cx="1147762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Jobbra nyíl 15"/>
          <p:cNvSpPr/>
          <p:nvPr/>
        </p:nvSpPr>
        <p:spPr>
          <a:xfrm>
            <a:off x="1619672" y="4005064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852143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uild="p"/>
      <p:bldP spid="11" grpId="0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7"/>
          <p:cNvGrpSpPr/>
          <p:nvPr/>
        </p:nvGrpSpPr>
        <p:grpSpPr bwMode="auto">
          <a:xfrm>
            <a:off x="0" y="-26988"/>
            <a:ext cx="999662" cy="5286365"/>
            <a:chOff x="0" y="0"/>
            <a:chExt cx="1000100" cy="5286364"/>
          </a:xfrm>
          <a:effectLst>
            <a:outerShdw blurRad="292100" dist="12700" dir="2520000" sx="106000" sy="106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Háromszög 18"/>
            <p:cNvSpPr/>
            <p:nvPr/>
          </p:nvSpPr>
          <p:spPr>
            <a:xfrm rot="5400000">
              <a:off x="-535789" y="3750475"/>
              <a:ext cx="2071678" cy="1000100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20" name="Háromszög 19"/>
            <p:cNvSpPr/>
            <p:nvPr/>
          </p:nvSpPr>
          <p:spPr>
            <a:xfrm rot="5400000">
              <a:off x="-535789" y="2178839"/>
              <a:ext cx="2071678" cy="10001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dirty="0">
                <a:solidFill>
                  <a:schemeClr val="bg1"/>
                </a:solidFill>
              </a:endParaRPr>
            </a:p>
          </p:txBody>
        </p:sp>
        <p:sp>
          <p:nvSpPr>
            <p:cNvPr id="21" name="Háromszög 20"/>
            <p:cNvSpPr/>
            <p:nvPr/>
          </p:nvSpPr>
          <p:spPr>
            <a:xfrm rot="5400000">
              <a:off x="-535789" y="535789"/>
              <a:ext cx="2071678" cy="10001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sp>
        <p:nvSpPr>
          <p:cNvPr id="13" name="Cím 8"/>
          <p:cNvSpPr>
            <a:spLocks noGrp="1"/>
          </p:cNvSpPr>
          <p:nvPr>
            <p:ph type="title"/>
          </p:nvPr>
        </p:nvSpPr>
        <p:spPr>
          <a:xfrm>
            <a:off x="1214438" y="692150"/>
            <a:ext cx="7929562" cy="18573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  <a:defRPr/>
            </a:pPr>
            <a:r>
              <a:rPr lang="hu-HU" sz="4000" dirty="0" smtClean="0"/>
              <a:t>Várható katonai </a:t>
            </a:r>
            <a:r>
              <a:rPr lang="hu-HU" sz="4000" u="sng" dirty="0" smtClean="0"/>
              <a:t>üzemeltető</a:t>
            </a:r>
            <a:r>
              <a:rPr lang="hu-HU" sz="4000" dirty="0" smtClean="0"/>
              <a:t> szakirányok </a:t>
            </a:r>
            <a:br>
              <a:rPr lang="hu-HU" sz="4000" dirty="0" smtClean="0"/>
            </a:br>
            <a:r>
              <a:rPr lang="hu-HU" sz="4000" dirty="0" smtClean="0"/>
              <a:t/>
            </a:r>
            <a:br>
              <a:rPr lang="hu-HU" sz="4000" dirty="0" smtClean="0"/>
            </a:br>
            <a:endParaRPr lang="hu-HU" sz="4000" dirty="0" smtClean="0"/>
          </a:p>
        </p:txBody>
      </p:sp>
      <p:sp>
        <p:nvSpPr>
          <p:cNvPr id="7172" name="Tartalom helye 9"/>
          <p:cNvSpPr>
            <a:spLocks noGrp="1"/>
          </p:cNvSpPr>
          <p:nvPr>
            <p:ph idx="1"/>
          </p:nvPr>
        </p:nvSpPr>
        <p:spPr>
          <a:xfrm>
            <a:off x="2627784" y="2132856"/>
            <a:ext cx="4325937" cy="321468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hu-HU" i="1" dirty="0" smtClean="0"/>
              <a:t>Elektronikai hadviselés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hu-HU" i="1" dirty="0" smtClean="0"/>
              <a:t>Repülőműszaki 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hu-HU" i="1" dirty="0" smtClean="0"/>
              <a:t>Repülésirányító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hu-HU" i="1" dirty="0" smtClean="0"/>
              <a:t>Katonai informatika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hu-HU" i="1" dirty="0" smtClean="0"/>
              <a:t>Híradó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hu-HU" sz="2800" i="1" dirty="0" smtClean="0"/>
          </a:p>
        </p:txBody>
      </p:sp>
      <p:sp>
        <p:nvSpPr>
          <p:cNvPr id="12" name="Cím 8"/>
          <p:cNvSpPr txBox="1">
            <a:spLocks/>
          </p:cNvSpPr>
          <p:nvPr/>
        </p:nvSpPr>
        <p:spPr bwMode="auto">
          <a:xfrm>
            <a:off x="900113" y="11588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rmAutofit/>
          </a:bodyPr>
          <a:lstStyle/>
          <a:p>
            <a:pPr algn="ctr" eaLnBrk="1" hangingPunct="1">
              <a:defRPr/>
            </a:pPr>
            <a:endParaRPr lang="hu-HU" sz="4400">
              <a:latin typeface="Calibri" pitchFamily="34" charset="0"/>
            </a:endParaRPr>
          </a:p>
        </p:txBody>
      </p:sp>
      <p:pic>
        <p:nvPicPr>
          <p:cNvPr id="18437" name="Pictur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56" y="5635784"/>
            <a:ext cx="1201082" cy="1202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Jobbra nyíl 13"/>
          <p:cNvSpPr/>
          <p:nvPr/>
        </p:nvSpPr>
        <p:spPr>
          <a:xfrm>
            <a:off x="1691680" y="2348880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7" name="Jobbra nyíl 16"/>
          <p:cNvSpPr/>
          <p:nvPr/>
        </p:nvSpPr>
        <p:spPr>
          <a:xfrm>
            <a:off x="1691680" y="4653136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8" name="Jobbra nyíl 17"/>
          <p:cNvSpPr/>
          <p:nvPr/>
        </p:nvSpPr>
        <p:spPr>
          <a:xfrm>
            <a:off x="1691680" y="4077072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2" name="Jobbra nyíl 21"/>
          <p:cNvSpPr/>
          <p:nvPr/>
        </p:nvSpPr>
        <p:spPr>
          <a:xfrm>
            <a:off x="1691680" y="3501008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3" name="Jobbra nyíl 22"/>
          <p:cNvSpPr/>
          <p:nvPr/>
        </p:nvSpPr>
        <p:spPr>
          <a:xfrm>
            <a:off x="1691680" y="2924944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15" name="Picture 2" descr="D:\hallgatói_tagozat\képek\question-mark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672138" y="1022722"/>
            <a:ext cx="4357688" cy="653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172" grpId="0" build="p"/>
      <p:bldP spid="14" grpId="0" animBg="1"/>
      <p:bldP spid="17" grpId="0" animBg="1"/>
      <p:bldP spid="18" grpId="0" uiExpand="1" animBg="1"/>
      <p:bldP spid="22" grpId="0" uiExpand="1" animBg="1"/>
      <p:bldP spid="23" grpId="0" uiExpan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7"/>
          <p:cNvGrpSpPr/>
          <p:nvPr/>
        </p:nvGrpSpPr>
        <p:grpSpPr bwMode="auto">
          <a:xfrm>
            <a:off x="0" y="0"/>
            <a:ext cx="999662" cy="5286365"/>
            <a:chOff x="0" y="0"/>
            <a:chExt cx="1000100" cy="5286364"/>
          </a:xfrm>
          <a:effectLst>
            <a:outerShdw blurRad="292100" dist="12700" dir="2520000" sx="106000" sy="106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Háromszög 18"/>
            <p:cNvSpPr/>
            <p:nvPr/>
          </p:nvSpPr>
          <p:spPr>
            <a:xfrm rot="5400000">
              <a:off x="-535789" y="3750475"/>
              <a:ext cx="2071678" cy="1000100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20" name="Háromszög 19"/>
            <p:cNvSpPr/>
            <p:nvPr/>
          </p:nvSpPr>
          <p:spPr>
            <a:xfrm rot="5400000">
              <a:off x="-535789" y="2178839"/>
              <a:ext cx="2071678" cy="10001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dirty="0">
                <a:solidFill>
                  <a:schemeClr val="bg1"/>
                </a:solidFill>
              </a:endParaRPr>
            </a:p>
          </p:txBody>
        </p:sp>
        <p:sp>
          <p:nvSpPr>
            <p:cNvPr id="21" name="Háromszög 20"/>
            <p:cNvSpPr/>
            <p:nvPr/>
          </p:nvSpPr>
          <p:spPr>
            <a:xfrm rot="5400000">
              <a:off x="-535789" y="535789"/>
              <a:ext cx="2071678" cy="10001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sp>
        <p:nvSpPr>
          <p:cNvPr id="9" name="Cím 8"/>
          <p:cNvSpPr>
            <a:spLocks noGrp="1"/>
          </p:cNvSpPr>
          <p:nvPr>
            <p:ph type="title"/>
          </p:nvPr>
        </p:nvSpPr>
        <p:spPr>
          <a:xfrm>
            <a:off x="914400" y="214313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hu-HU" dirty="0" smtClean="0"/>
              <a:t>Érettségi követelmények:</a:t>
            </a:r>
          </a:p>
        </p:txBody>
      </p:sp>
      <p:sp>
        <p:nvSpPr>
          <p:cNvPr id="6148" name="Tartalom helye 9"/>
          <p:cNvSpPr>
            <a:spLocks noGrp="1"/>
          </p:cNvSpPr>
          <p:nvPr>
            <p:ph idx="1"/>
          </p:nvPr>
        </p:nvSpPr>
        <p:spPr>
          <a:xfrm>
            <a:off x="1187450" y="963613"/>
            <a:ext cx="6453188" cy="5500687"/>
          </a:xfrm>
        </p:spPr>
        <p:txBody>
          <a:bodyPr>
            <a:normAutofit/>
          </a:bodyPr>
          <a:lstStyle/>
          <a:p>
            <a:pPr marL="0" indent="0" eaLnBrk="1" hangingPunct="1">
              <a:buFont typeface="Arial" charset="0"/>
              <a:buNone/>
              <a:defRPr/>
            </a:pPr>
            <a:endParaRPr lang="hu-HU" sz="22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hu-HU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  <a:defRPr/>
            </a:pPr>
            <a:r>
              <a:rPr lang="hu-H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Kettőt kell választani:</a:t>
            </a:r>
            <a:r>
              <a:rPr lang="hu-H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Katonai alapismeretek</a:t>
            </a:r>
          </a:p>
          <a:p>
            <a:pPr marL="0" indent="0">
              <a:buNone/>
              <a:defRPr/>
            </a:pPr>
            <a:r>
              <a:rPr lang="hu-H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Belügyi, rendészeti ismeretek</a:t>
            </a:r>
          </a:p>
          <a:p>
            <a:pPr marL="0" indent="0">
              <a:buNone/>
              <a:defRPr/>
            </a:pP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Magyar nyelv és Irodalom</a:t>
            </a:r>
          </a:p>
          <a:p>
            <a:pPr marL="0" indent="0">
              <a:buNone/>
              <a:defRPr/>
            </a:pP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Matematika</a:t>
            </a:r>
          </a:p>
          <a:p>
            <a:pPr marL="0" indent="0">
              <a:buNone/>
              <a:defRPr/>
            </a:pP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Történelem</a:t>
            </a:r>
          </a:p>
        </p:txBody>
      </p:sp>
      <p:sp>
        <p:nvSpPr>
          <p:cNvPr id="11269" name="Rectangle 8"/>
          <p:cNvSpPr>
            <a:spLocks noChangeArrowheads="1"/>
          </p:cNvSpPr>
          <p:nvPr/>
        </p:nvSpPr>
        <p:spPr bwMode="auto">
          <a:xfrm>
            <a:off x="457200" y="3595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hu-HU" altLang="hu-HU"/>
              <a:t/>
            </a:r>
            <a:br>
              <a:rPr lang="hu-HU" altLang="hu-HU"/>
            </a:br>
            <a:endParaRPr lang="hu-HU" altLang="hu-HU"/>
          </a:p>
        </p:txBody>
      </p:sp>
      <p:pic>
        <p:nvPicPr>
          <p:cNvPr id="11270" name="Picture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88" y="5661025"/>
            <a:ext cx="1147762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Kép 10" descr="IMG_88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3" y="0"/>
            <a:ext cx="457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1" name="Jobbra nyíl 10"/>
          <p:cNvSpPr/>
          <p:nvPr/>
        </p:nvSpPr>
        <p:spPr>
          <a:xfrm>
            <a:off x="1287793" y="2695826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2" name="Jobbra nyíl 11"/>
          <p:cNvSpPr/>
          <p:nvPr/>
        </p:nvSpPr>
        <p:spPr>
          <a:xfrm>
            <a:off x="1287793" y="3223795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3" name="Jobbra nyíl 12"/>
          <p:cNvSpPr/>
          <p:nvPr/>
        </p:nvSpPr>
        <p:spPr>
          <a:xfrm>
            <a:off x="1287793" y="3727235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4" name="Jobbra nyíl 13"/>
          <p:cNvSpPr/>
          <p:nvPr/>
        </p:nvSpPr>
        <p:spPr>
          <a:xfrm>
            <a:off x="1287793" y="4239460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5" name="Jobbra nyíl 14"/>
          <p:cNvSpPr/>
          <p:nvPr/>
        </p:nvSpPr>
        <p:spPr>
          <a:xfrm>
            <a:off x="1287793" y="4766009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6148" grpId="0" build="p" autoUpdateAnimBg="0" advAuto="0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7"/>
          <p:cNvGrpSpPr/>
          <p:nvPr/>
        </p:nvGrpSpPr>
        <p:grpSpPr bwMode="auto">
          <a:xfrm>
            <a:off x="0" y="0"/>
            <a:ext cx="999662" cy="5286365"/>
            <a:chOff x="0" y="0"/>
            <a:chExt cx="1000100" cy="5286364"/>
          </a:xfrm>
          <a:effectLst>
            <a:outerShdw blurRad="292100" dist="12700" dir="2520000" sx="106000" sy="106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Háromszög 18"/>
            <p:cNvSpPr/>
            <p:nvPr/>
          </p:nvSpPr>
          <p:spPr>
            <a:xfrm rot="5400000">
              <a:off x="-535789" y="3750475"/>
              <a:ext cx="2071678" cy="1000100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20" name="Háromszög 19"/>
            <p:cNvSpPr/>
            <p:nvPr/>
          </p:nvSpPr>
          <p:spPr>
            <a:xfrm rot="5400000">
              <a:off x="-535789" y="2178839"/>
              <a:ext cx="2071678" cy="10001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dirty="0">
                <a:solidFill>
                  <a:schemeClr val="bg1"/>
                </a:solidFill>
              </a:endParaRPr>
            </a:p>
          </p:txBody>
        </p:sp>
        <p:sp>
          <p:nvSpPr>
            <p:cNvPr id="21" name="Háromszög 20"/>
            <p:cNvSpPr/>
            <p:nvPr/>
          </p:nvSpPr>
          <p:spPr>
            <a:xfrm rot="5400000">
              <a:off x="-535789" y="535789"/>
              <a:ext cx="2071678" cy="10001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sp>
        <p:nvSpPr>
          <p:cNvPr id="9" name="Cím 8"/>
          <p:cNvSpPr>
            <a:spLocks noGrp="1"/>
          </p:cNvSpPr>
          <p:nvPr>
            <p:ph type="title"/>
          </p:nvPr>
        </p:nvSpPr>
        <p:spPr>
          <a:xfrm>
            <a:off x="730250" y="1268413"/>
            <a:ext cx="7729538" cy="7969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hu-HU" dirty="0" smtClean="0"/>
              <a:t>Felvételi követelmények</a:t>
            </a:r>
            <a:endParaRPr lang="hu-HU" dirty="0"/>
          </a:p>
        </p:txBody>
      </p:sp>
      <p:sp>
        <p:nvSpPr>
          <p:cNvPr id="7172" name="Tartalom helye 9"/>
          <p:cNvSpPr>
            <a:spLocks noGrp="1"/>
          </p:cNvSpPr>
          <p:nvPr>
            <p:ph idx="1"/>
          </p:nvPr>
        </p:nvSpPr>
        <p:spPr>
          <a:xfrm>
            <a:off x="1857375" y="2214563"/>
            <a:ext cx="6929438" cy="2938462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charset="0"/>
              <a:buNone/>
            </a:pPr>
            <a:r>
              <a:rPr lang="hu-HU" altLang="hu-HU" sz="2800" dirty="0" smtClean="0">
                <a:cs typeface="Arial" charset="0"/>
              </a:rPr>
              <a:t>Középszintű angol komplex nyelvvizsga</a:t>
            </a:r>
          </a:p>
          <a:p>
            <a:pPr eaLnBrk="1" hangingPunct="1">
              <a:buFont typeface="Arial" charset="0"/>
              <a:buNone/>
            </a:pPr>
            <a:r>
              <a:rPr lang="hu-HU" altLang="hu-HU" sz="2800" dirty="0" smtClean="0">
                <a:cs typeface="Arial" charset="0"/>
              </a:rPr>
              <a:t>Pszichológiai alkalmasság (Kecskemét)</a:t>
            </a:r>
          </a:p>
          <a:p>
            <a:pPr eaLnBrk="1" hangingPunct="1">
              <a:buFont typeface="Arial" charset="0"/>
              <a:buNone/>
            </a:pPr>
            <a:r>
              <a:rPr lang="hu-HU" altLang="hu-HU" sz="2800" dirty="0" smtClean="0">
                <a:cs typeface="Arial" charset="0"/>
              </a:rPr>
              <a:t>Egészségügyi alkalmasság (Kecskemét)</a:t>
            </a:r>
          </a:p>
          <a:p>
            <a:pPr eaLnBrk="1" hangingPunct="1">
              <a:buFont typeface="Arial" charset="0"/>
              <a:buNone/>
            </a:pPr>
            <a:r>
              <a:rPr lang="hu-HU" altLang="hu-HU" sz="2800" dirty="0" smtClean="0">
                <a:cs typeface="Arial" charset="0"/>
              </a:rPr>
              <a:t>Fizikai alkalmasság (Kecskemét)</a:t>
            </a:r>
          </a:p>
          <a:p>
            <a:pPr eaLnBrk="1" hangingPunct="1">
              <a:buFont typeface="Arial" charset="0"/>
              <a:buNone/>
            </a:pPr>
            <a:r>
              <a:rPr lang="hu-HU" altLang="hu-HU" sz="2800" dirty="0" smtClean="0">
                <a:cs typeface="Arial" charset="0"/>
              </a:rPr>
              <a:t>Erkölcsi bizonyítvány (büntetlen előélet)</a:t>
            </a:r>
            <a:br>
              <a:rPr lang="hu-HU" altLang="hu-HU" sz="2800" dirty="0" smtClean="0">
                <a:cs typeface="Arial" charset="0"/>
              </a:rPr>
            </a:br>
            <a:endParaRPr lang="hu-HU" altLang="hu-HU" sz="2800" b="1" dirty="0" smtClean="0"/>
          </a:p>
          <a:p>
            <a:pPr eaLnBrk="1" hangingPunct="1">
              <a:buFont typeface="Arial" charset="0"/>
              <a:buNone/>
            </a:pPr>
            <a:endParaRPr lang="hu-HU" altLang="hu-HU" sz="2800" dirty="0" smtClean="0"/>
          </a:p>
        </p:txBody>
      </p:sp>
      <p:sp>
        <p:nvSpPr>
          <p:cNvPr id="12" name="Cím 8"/>
          <p:cNvSpPr txBox="1">
            <a:spLocks/>
          </p:cNvSpPr>
          <p:nvPr/>
        </p:nvSpPr>
        <p:spPr bwMode="auto">
          <a:xfrm>
            <a:off x="1476375" y="274638"/>
            <a:ext cx="7453313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hu-HU" sz="4400" dirty="0">
                <a:latin typeface="Calibri" pitchFamily="34" charset="0"/>
              </a:rPr>
              <a:t>Katonai szakok (</a:t>
            </a:r>
            <a:r>
              <a:rPr lang="hu-HU" sz="4400" dirty="0" smtClean="0">
                <a:latin typeface="Calibri" pitchFamily="34" charset="0"/>
              </a:rPr>
              <a:t>2017. </a:t>
            </a:r>
            <a:r>
              <a:rPr lang="hu-HU" sz="4400" dirty="0">
                <a:latin typeface="Calibri" pitchFamily="34" charset="0"/>
              </a:rPr>
              <a:t>szept.)</a:t>
            </a:r>
          </a:p>
        </p:txBody>
      </p:sp>
      <p:pic>
        <p:nvPicPr>
          <p:cNvPr id="12294" name="Pictur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88" y="5661025"/>
            <a:ext cx="1147762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Jobbra nyíl 9"/>
          <p:cNvSpPr/>
          <p:nvPr/>
        </p:nvSpPr>
        <p:spPr>
          <a:xfrm>
            <a:off x="1143000" y="2357438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1" name="Jobbra nyíl 10"/>
          <p:cNvSpPr/>
          <p:nvPr/>
        </p:nvSpPr>
        <p:spPr>
          <a:xfrm>
            <a:off x="1115616" y="2852936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3" name="Jobbra nyíl 12"/>
          <p:cNvSpPr/>
          <p:nvPr/>
        </p:nvSpPr>
        <p:spPr>
          <a:xfrm>
            <a:off x="1115616" y="3284984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4" name="Jobbra nyíl 13"/>
          <p:cNvSpPr/>
          <p:nvPr/>
        </p:nvSpPr>
        <p:spPr>
          <a:xfrm>
            <a:off x="1115616" y="3717032"/>
            <a:ext cx="692150" cy="21431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5" name="Jobbra nyíl 14"/>
          <p:cNvSpPr/>
          <p:nvPr/>
        </p:nvSpPr>
        <p:spPr>
          <a:xfrm>
            <a:off x="1115616" y="4221088"/>
            <a:ext cx="692150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172" grpId="0" build="p"/>
      <p:bldP spid="12" grpId="0" autoUpdateAnimBg="0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2614</TotalTime>
  <Words>777</Words>
  <Application>Microsoft Office PowerPoint</Application>
  <PresentationFormat>Diavetítés a képernyőre (4:3 oldalarány)</PresentationFormat>
  <Paragraphs>221</Paragraphs>
  <Slides>25</Slides>
  <Notes>24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31" baseType="lpstr">
      <vt:lpstr>Arial</vt:lpstr>
      <vt:lpstr>Calibri</vt:lpstr>
      <vt:lpstr>Segoe Script</vt:lpstr>
      <vt:lpstr>Times New Roman</vt:lpstr>
      <vt:lpstr>Wingdings</vt:lpstr>
      <vt:lpstr>Office-téma</vt:lpstr>
      <vt:lpstr>PowerPoint bemutató</vt:lpstr>
      <vt:lpstr>PowerPoint bemutató</vt:lpstr>
      <vt:lpstr>PowerPoint bemutató</vt:lpstr>
      <vt:lpstr>Várható Katonai szakok (2017. szept.)</vt:lpstr>
      <vt:lpstr>Várható katonai vezető szakirányok   </vt:lpstr>
      <vt:lpstr>PowerPoint bemutató</vt:lpstr>
      <vt:lpstr>Várható katonai üzemeltető szakirányok   </vt:lpstr>
      <vt:lpstr>Érettségi követelmények:</vt:lpstr>
      <vt:lpstr>Felvételi követelmények</vt:lpstr>
      <vt:lpstr>PowerPoint bemutató</vt:lpstr>
      <vt:lpstr>PowerPoint bemutató</vt:lpstr>
      <vt:lpstr>Fizikai Alkalmasság Sikeres: 240 ponttól</vt:lpstr>
      <vt:lpstr>Képzés rendje</vt:lpstr>
      <vt:lpstr>Elhelyezkedési lehetőségek  diploma után</vt:lpstr>
      <vt:lpstr>Zrínyi Miklós Laktanya és Egyetemi Campus</vt:lpstr>
      <vt:lpstr>A Bp-i Kampusz</vt:lpstr>
      <vt:lpstr>Zrínyi Miklós laktanya és egyetemi Campus</vt:lpstr>
      <vt:lpstr>Zrínyi Miklós Laktanya és Egyetemi Campus</vt:lpstr>
      <vt:lpstr>Elhelyezési körletek</vt:lpstr>
      <vt:lpstr>Magyar Honvédség Ludovika Zászlóalj  Parancsnok: Molnár Zsolt ezredes</vt:lpstr>
      <vt:lpstr>Infrastruktúra</vt:lpstr>
      <vt:lpstr>Szolnoki Campus</vt:lpstr>
      <vt:lpstr>Egyetemi programok</vt:lpstr>
      <vt:lpstr>Nyíltnap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MrJzan</dc:creator>
  <cp:lastModifiedBy>EDU_TFWG_7282@sulid.hu</cp:lastModifiedBy>
  <cp:revision>105</cp:revision>
  <dcterms:created xsi:type="dcterms:W3CDTF">2015-11-30T19:31:51Z</dcterms:created>
  <dcterms:modified xsi:type="dcterms:W3CDTF">2016-12-05T17:59:05Z</dcterms:modified>
</cp:coreProperties>
</file>